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77"/>
  </p:notesMasterIdLst>
  <p:sldIdLst>
    <p:sldId id="256" r:id="rId2"/>
    <p:sldId id="698" r:id="rId3"/>
    <p:sldId id="259" r:id="rId4"/>
    <p:sldId id="290" r:id="rId5"/>
    <p:sldId id="700" r:id="rId6"/>
    <p:sldId id="852" r:id="rId7"/>
    <p:sldId id="840" r:id="rId8"/>
    <p:sldId id="841" r:id="rId9"/>
    <p:sldId id="842" r:id="rId10"/>
    <p:sldId id="843" r:id="rId11"/>
    <p:sldId id="844" r:id="rId12"/>
    <p:sldId id="845" r:id="rId13"/>
    <p:sldId id="846" r:id="rId14"/>
    <p:sldId id="847" r:id="rId15"/>
    <p:sldId id="848" r:id="rId16"/>
    <p:sldId id="849" r:id="rId17"/>
    <p:sldId id="850" r:id="rId18"/>
    <p:sldId id="851" r:id="rId19"/>
    <p:sldId id="855" r:id="rId20"/>
    <p:sldId id="856" r:id="rId21"/>
    <p:sldId id="857" r:id="rId22"/>
    <p:sldId id="862" r:id="rId23"/>
    <p:sldId id="863" r:id="rId24"/>
    <p:sldId id="860" r:id="rId25"/>
    <p:sldId id="861" r:id="rId26"/>
    <p:sldId id="853" r:id="rId27"/>
    <p:sldId id="864" r:id="rId28"/>
    <p:sldId id="865" r:id="rId29"/>
    <p:sldId id="866" r:id="rId30"/>
    <p:sldId id="867" r:id="rId31"/>
    <p:sldId id="868" r:id="rId32"/>
    <p:sldId id="869" r:id="rId33"/>
    <p:sldId id="870" r:id="rId34"/>
    <p:sldId id="871" r:id="rId35"/>
    <p:sldId id="872" r:id="rId36"/>
    <p:sldId id="873" r:id="rId37"/>
    <p:sldId id="874" r:id="rId38"/>
    <p:sldId id="875" r:id="rId39"/>
    <p:sldId id="876" r:id="rId40"/>
    <p:sldId id="877" r:id="rId41"/>
    <p:sldId id="878" r:id="rId42"/>
    <p:sldId id="879" r:id="rId43"/>
    <p:sldId id="880" r:id="rId44"/>
    <p:sldId id="881" r:id="rId45"/>
    <p:sldId id="882" r:id="rId46"/>
    <p:sldId id="883" r:id="rId47"/>
    <p:sldId id="884" r:id="rId48"/>
    <p:sldId id="885" r:id="rId49"/>
    <p:sldId id="906" r:id="rId50"/>
    <p:sldId id="907" r:id="rId51"/>
    <p:sldId id="908" r:id="rId52"/>
    <p:sldId id="909" r:id="rId53"/>
    <p:sldId id="458" r:id="rId54"/>
    <p:sldId id="459" r:id="rId55"/>
    <p:sldId id="892" r:id="rId56"/>
    <p:sldId id="893" r:id="rId57"/>
    <p:sldId id="894" r:id="rId58"/>
    <p:sldId id="895" r:id="rId59"/>
    <p:sldId id="896" r:id="rId60"/>
    <p:sldId id="897" r:id="rId61"/>
    <p:sldId id="898" r:id="rId62"/>
    <p:sldId id="899" r:id="rId63"/>
    <p:sldId id="900" r:id="rId64"/>
    <p:sldId id="901" r:id="rId65"/>
    <p:sldId id="902" r:id="rId66"/>
    <p:sldId id="903" r:id="rId67"/>
    <p:sldId id="904" r:id="rId68"/>
    <p:sldId id="606" r:id="rId69"/>
    <p:sldId id="607" r:id="rId70"/>
    <p:sldId id="905" r:id="rId71"/>
    <p:sldId id="912" r:id="rId72"/>
    <p:sldId id="289" r:id="rId73"/>
    <p:sldId id="703" r:id="rId74"/>
    <p:sldId id="260" r:id="rId75"/>
    <p:sldId id="261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>
      <p:cViewPr varScale="1">
        <p:scale>
          <a:sx n="80" d="100"/>
          <a:sy n="80" d="100"/>
        </p:scale>
        <p:origin x="141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C08D-527D-4B46-BF89-2DE77783E363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ED108-18F9-4E4B-B712-167868F55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7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8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7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79BC0B6-5EDB-4A7E-A31A-905EB1C4FB49}" type="datetime1">
              <a:rPr lang="en-US" smtClean="0"/>
              <a:t>3/18/2025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DD8E-3FD6-4F63-9D27-2F12DF738FAF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883F6-9F3B-416D-9020-21F58F1AF57A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AA52-C1CF-4BB2-8DBD-3D472BC82C63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D585847-14EC-4E10-B479-30B793E27BB1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66A24-DA5D-450B-8D06-FA4C954B684E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A506-CFC1-4C55-B2BE-62F1A5F190BB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C8069-A292-4FCF-B567-8497291E0B7E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964A0-F221-4318-941D-89FF3E739D7E}" type="datetime1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4B7E-60FE-4233-9927-20AFFC5DE4B3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15-9AED-4F6E-99C9-431241F29ACC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F820E1D-8C1D-43E0-A078-4AEE652AC64C}" type="datetime1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356350"/>
            <a:ext cx="7467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IS4151/IS5451 (AY 24/25 S2) Lecture 9 – IoT Data Preprocessing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9" y="316900"/>
            <a:ext cx="2487384" cy="21093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47488"/>
            <a:ext cx="6858000" cy="533400"/>
          </a:xfrm>
        </p:spPr>
        <p:txBody>
          <a:bodyPr>
            <a:noAutofit/>
          </a:bodyPr>
          <a:lstStyle/>
          <a:p>
            <a:r>
              <a:rPr lang="en-US" sz="1000" b="1" dirty="0"/>
              <a:t>Lecturer</a:t>
            </a:r>
            <a:r>
              <a:rPr lang="en-US" sz="1000" dirty="0"/>
              <a:t>: A/P TAN Wee Kek</a:t>
            </a:r>
          </a:p>
          <a:p>
            <a:r>
              <a:rPr lang="en-US" sz="1000" b="1" dirty="0"/>
              <a:t>Email</a:t>
            </a:r>
            <a:r>
              <a:rPr lang="en-US" sz="1000" dirty="0"/>
              <a:t>: tanwk@comp.nus.edu.sg :: </a:t>
            </a:r>
            <a:r>
              <a:rPr lang="en-US" sz="1000" b="1" dirty="0"/>
              <a:t>Tel</a:t>
            </a:r>
            <a:r>
              <a:rPr lang="en-US" sz="1000" dirty="0"/>
              <a:t>: 6516 6731 :: </a:t>
            </a:r>
            <a:r>
              <a:rPr lang="en-US" sz="1000" b="1" dirty="0"/>
              <a:t>Office</a:t>
            </a:r>
            <a:r>
              <a:rPr lang="en-US" sz="1000" dirty="0"/>
              <a:t>: COM3-02-35</a:t>
            </a:r>
          </a:p>
          <a:p>
            <a:r>
              <a:rPr lang="en-US" sz="1000" b="1" dirty="0"/>
              <a:t>Consultation</a:t>
            </a:r>
            <a:r>
              <a:rPr lang="en-US" sz="1000" dirty="0"/>
              <a:t>: Tuesday, 2 pm to 4 pm. Additional consultations by appointment are welcome.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886200" y="68580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324600" y="304800"/>
            <a:ext cx="1905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9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19200" y="3733800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/>
              <a:t>IoT Data Preprocessing</a:t>
            </a:r>
            <a:br>
              <a:rPr lang="en-US" dirty="0"/>
            </a:br>
            <a:r>
              <a:rPr lang="en-US" sz="1400" dirty="0"/>
              <a:t>IS4151/IS5451 – </a:t>
            </a:r>
            <a:r>
              <a:rPr lang="en-US" sz="1400" dirty="0" err="1"/>
              <a:t>AIoT</a:t>
            </a:r>
            <a:r>
              <a:rPr lang="en-US" sz="1400" dirty="0"/>
              <a:t> Solutions and Development</a:t>
            </a:r>
            <a:br>
              <a:rPr lang="en-US" sz="1400" dirty="0"/>
            </a:br>
            <a:r>
              <a:rPr lang="en-US" sz="1400" dirty="0"/>
              <a:t>AY 2024/25 Semester 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Data Mining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Association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Discover interesting relationships among variables in a large database.</a:t>
            </a:r>
          </a:p>
          <a:p>
            <a:pPr lvl="1"/>
            <a:r>
              <a:rPr lang="en-US" b="1" dirty="0"/>
              <a:t>Market Basket Analysis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Discover regularities among products in largescale transactions recorded by point-of-sale systems in supermarkets:</a:t>
            </a:r>
          </a:p>
          <a:p>
            <a:pPr lvl="3"/>
            <a:r>
              <a:rPr lang="en-US" dirty="0"/>
              <a:t>I.e., each product purchased in a transaction being a variable.</a:t>
            </a:r>
          </a:p>
          <a:p>
            <a:pPr lvl="2"/>
            <a:r>
              <a:rPr lang="en-US" dirty="0"/>
              <a:t>Identify products that are commonly                                   purchased together, e.g., beer and diaper.</a:t>
            </a:r>
          </a:p>
        </p:txBody>
      </p:sp>
      <p:pic>
        <p:nvPicPr>
          <p:cNvPr id="6" name="Picture 4" descr="http://digitalmarketing.adobe.netdna-cdn.com/digitalmarketing/wp-content/uploads/2013/08/pic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975382"/>
            <a:ext cx="3048000" cy="22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6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Data Mining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Data mining tasks to extract the different types of patterns rely on </a:t>
            </a:r>
            <a:r>
              <a:rPr lang="en-US" b="1" dirty="0"/>
              <a:t>learning algorithms</a:t>
            </a:r>
            <a:r>
              <a:rPr lang="en-US" dirty="0"/>
              <a:t>.</a:t>
            </a:r>
          </a:p>
          <a:p>
            <a:r>
              <a:rPr lang="en-US" dirty="0"/>
              <a:t>Learning algorithms can be classified according to the way patterns are extracted from historical data.</a:t>
            </a:r>
          </a:p>
          <a:p>
            <a:r>
              <a:rPr lang="en-US" b="1" dirty="0"/>
              <a:t>Supervised learning method</a:t>
            </a:r>
            <a:r>
              <a:rPr lang="en-US" dirty="0"/>
              <a:t> :</a:t>
            </a:r>
            <a:endParaRPr lang="en-US" b="1" dirty="0"/>
          </a:p>
          <a:p>
            <a:pPr lvl="1"/>
            <a:r>
              <a:rPr lang="en-US" dirty="0"/>
              <a:t>Training data include both independent variables and dependent variable</a:t>
            </a:r>
          </a:p>
          <a:p>
            <a:r>
              <a:rPr lang="en-US" b="1" dirty="0"/>
              <a:t>Unsupervised learning method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Training data include only the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45621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Data Mining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0475" y="1219200"/>
            <a:ext cx="4746325" cy="5076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589803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</a:t>
            </a:r>
            <a:r>
              <a:rPr lang="en-US" sz="1200" dirty="0"/>
              <a:t>: </a:t>
            </a:r>
            <a:r>
              <a:rPr lang="en-US" sz="1200" dirty="0" err="1"/>
              <a:t>Sharda</a:t>
            </a:r>
            <a:r>
              <a:rPr lang="en-US" sz="1200" dirty="0"/>
              <a:t> et. al. (2020) –  </a:t>
            </a:r>
            <a:r>
              <a:rPr lang="en-US" sz="1200" i="1" dirty="0"/>
              <a:t>Analytics, Data Science, &amp; Artificial Intelligence: Systems for Decision Support</a:t>
            </a:r>
            <a:r>
              <a:rPr lang="en-US" sz="1200" dirty="0"/>
              <a:t>, pp. 206, Figure 4.2</a:t>
            </a:r>
            <a:endParaRPr lang="en-SG" sz="1200" dirty="0"/>
          </a:p>
        </p:txBody>
      </p:sp>
      <p:sp>
        <p:nvSpPr>
          <p:cNvPr id="8" name="Right Brace 7"/>
          <p:cNvSpPr/>
          <p:nvPr/>
        </p:nvSpPr>
        <p:spPr bwMode="auto">
          <a:xfrm>
            <a:off x="4876800" y="2121694"/>
            <a:ext cx="304800" cy="1219200"/>
          </a:xfrm>
          <a:prstGeom prst="rightBrac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4876800" y="3725862"/>
            <a:ext cx="304800" cy="2448000"/>
          </a:xfrm>
          <a:prstGeom prst="rightBrac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1950184"/>
            <a:ext cx="388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Prediction involve 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B mapping in which we know the B to help determine the pattern.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This is known as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supervised learning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0" y="39624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Association and Segmentation involve just A without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determine the pattern without the help of the 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This is known as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unsupervised learning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9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versus Clustering – </a:t>
            </a:r>
            <a:br>
              <a:rPr lang="en-US" dirty="0"/>
            </a:br>
            <a:r>
              <a:rPr lang="en-US" dirty="0"/>
              <a:t>A Concrete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The Zoo animals dataset consists of 101 animals and 18 variables:</a:t>
            </a:r>
          </a:p>
          <a:p>
            <a:pPr lvl="1"/>
            <a:r>
              <a:rPr lang="en-US" dirty="0"/>
              <a:t>Name of the zoo animal, i.e., the </a:t>
            </a:r>
            <a:r>
              <a:rPr lang="en-US" u="sng" dirty="0"/>
              <a:t>identifier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Type of the zoo animal, i.e., the </a:t>
            </a:r>
            <a:r>
              <a:rPr lang="en-US" u="sng" dirty="0"/>
              <a:t>class label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7 types – Amphibian, bird, fish, insect, invertebrate, mammal, and reptile. </a:t>
            </a:r>
          </a:p>
          <a:p>
            <a:pPr lvl="1"/>
            <a:r>
              <a:rPr lang="en-US" dirty="0"/>
              <a:t>A set of </a:t>
            </a:r>
            <a:r>
              <a:rPr lang="en-US" u="sng" dirty="0"/>
              <a:t>variables</a:t>
            </a:r>
            <a:r>
              <a:rPr lang="en-US" dirty="0"/>
              <a:t> describing the characteristics of each animal:</a:t>
            </a:r>
          </a:p>
          <a:p>
            <a:pPr lvl="2"/>
            <a:r>
              <a:rPr lang="en-US" dirty="0"/>
              <a:t>15 Boolean-valued variables such as hair, feathers, eggs and milk.</a:t>
            </a:r>
          </a:p>
          <a:p>
            <a:pPr lvl="2"/>
            <a:r>
              <a:rPr lang="en-US" dirty="0"/>
              <a:t>1 numeric-valued variable, i.e., number of legs (0 to 8).</a:t>
            </a:r>
          </a:p>
        </p:txBody>
      </p:sp>
    </p:spTree>
    <p:extLst>
      <p:ext uri="{BB962C8B-B14F-4D97-AF65-F5344CB8AC3E}">
        <p14:creationId xmlns:p14="http://schemas.microsoft.com/office/powerpoint/2010/main" val="2460474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versus Clustering – </a:t>
            </a:r>
            <a:br>
              <a:rPr lang="en-US" dirty="0"/>
            </a:br>
            <a:r>
              <a:rPr lang="en-US" dirty="0"/>
              <a:t>A Concrete Example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29019" r="12401" b="11504"/>
          <a:stretch/>
        </p:blipFill>
        <p:spPr>
          <a:xfrm>
            <a:off x="257584" y="1278085"/>
            <a:ext cx="8657816" cy="3304979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 bwMode="auto">
          <a:xfrm rot="5400000">
            <a:off x="455815" y="4478940"/>
            <a:ext cx="228603" cy="625067"/>
          </a:xfrm>
          <a:prstGeom prst="rightBrace">
            <a:avLst/>
          </a:prstGeom>
          <a:noFill/>
          <a:ln w="254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8" name="Right Brace 7"/>
          <p:cNvSpPr/>
          <p:nvPr/>
        </p:nvSpPr>
        <p:spPr bwMode="auto">
          <a:xfrm rot="5400000">
            <a:off x="8564721" y="4434127"/>
            <a:ext cx="228600" cy="714693"/>
          </a:xfrm>
          <a:prstGeom prst="rightBrace">
            <a:avLst/>
          </a:prstGeom>
          <a:noFill/>
          <a:ln w="254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 rot="5400000">
            <a:off x="4525962" y="1125936"/>
            <a:ext cx="228600" cy="7331075"/>
          </a:xfrm>
          <a:prstGeom prst="rightBrace">
            <a:avLst/>
          </a:prstGeom>
          <a:noFill/>
          <a:ln w="254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68592" y="4933890"/>
            <a:ext cx="138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1522" y="4905774"/>
            <a:ext cx="269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Descriptive Attributes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0" y="4930914"/>
            <a:ext cx="1279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Class Attribute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93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versus Clustering – </a:t>
            </a:r>
            <a:br>
              <a:rPr lang="en-US" dirty="0"/>
            </a:br>
            <a:r>
              <a:rPr lang="en-US" dirty="0"/>
              <a:t>A Concrete </a:t>
            </a:r>
            <a:r>
              <a:rPr lang="en-US"/>
              <a:t>Example (cont.)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b="1" dirty="0"/>
              <a:t>Classification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decision tree classifier to learn the function or mapping between the characteristics of animals and their membership to each type.</a:t>
            </a:r>
          </a:p>
          <a:p>
            <a:pPr lvl="1"/>
            <a:r>
              <a:rPr lang="en-US" dirty="0"/>
              <a:t>This is a supervised learning process.</a:t>
            </a:r>
          </a:p>
          <a:p>
            <a:pPr lvl="1"/>
            <a:r>
              <a:rPr lang="en-US" dirty="0"/>
              <a:t>Use a common two-step methodology:</a:t>
            </a:r>
          </a:p>
          <a:p>
            <a:pPr lvl="2"/>
            <a:r>
              <a:rPr lang="en-US" dirty="0"/>
              <a:t>Model training and then follow by model testing.</a:t>
            </a:r>
          </a:p>
          <a:p>
            <a:pPr lvl="2"/>
            <a:r>
              <a:rPr lang="en-US" dirty="0"/>
              <a:t>In this case, we are using a simple split validation.</a:t>
            </a:r>
          </a:p>
          <a:p>
            <a:pPr lvl="2"/>
            <a:r>
              <a:rPr lang="en-US" dirty="0"/>
              <a:t>70% of sample is used to train the model and derive a decision tree.</a:t>
            </a:r>
          </a:p>
          <a:p>
            <a:pPr lvl="2"/>
            <a:r>
              <a:rPr lang="en-US" dirty="0"/>
              <a:t>30% of sample is used to test the model.</a:t>
            </a:r>
          </a:p>
        </p:txBody>
      </p:sp>
    </p:spTree>
    <p:extLst>
      <p:ext uri="{BB962C8B-B14F-4D97-AF65-F5344CB8AC3E}">
        <p14:creationId xmlns:p14="http://schemas.microsoft.com/office/powerpoint/2010/main" val="228773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versus Clustering – </a:t>
            </a:r>
            <a:br>
              <a:rPr lang="en-US" dirty="0"/>
            </a:br>
            <a:r>
              <a:rPr lang="en-US" dirty="0"/>
              <a:t>A Concrete </a:t>
            </a:r>
            <a:r>
              <a:rPr lang="en-US"/>
              <a:t>Example (cont.)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Compute the predictive accuracy, i.e., the model’s ability to correctly predict the class label of new or previously unseen data:</a:t>
            </a:r>
          </a:p>
          <a:p>
            <a:pPr lvl="2"/>
            <a:r>
              <a:rPr lang="en-US" dirty="0"/>
              <a:t>A.k.a. testing accuracy.</a:t>
            </a:r>
          </a:p>
          <a:p>
            <a:pPr lvl="1"/>
            <a:r>
              <a:rPr lang="en-US" dirty="0"/>
              <a:t>In this example, the predictive accuracy is about 90% (random stratified sampling).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src01</a:t>
            </a:r>
            <a:r>
              <a:rPr lang="en-US" dirty="0"/>
              <a:t> for more details.</a:t>
            </a:r>
          </a:p>
        </p:txBody>
      </p:sp>
    </p:spTree>
    <p:extLst>
      <p:ext uri="{BB962C8B-B14F-4D97-AF65-F5344CB8AC3E}">
        <p14:creationId xmlns:p14="http://schemas.microsoft.com/office/powerpoint/2010/main" val="63948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versus Clustering – </a:t>
            </a:r>
            <a:br>
              <a:rPr lang="en-US" dirty="0"/>
            </a:br>
            <a:r>
              <a:rPr lang="en-US" dirty="0"/>
              <a:t>A Concrete </a:t>
            </a:r>
            <a:r>
              <a:rPr lang="en-US"/>
              <a:t>Example (cont.)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b="1" dirty="0"/>
              <a:t>Clustering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k-means clustering</a:t>
            </a:r>
            <a:r>
              <a:rPr lang="en-US" dirty="0"/>
              <a:t> algorithm, a traditional statistical analysis technique.</a:t>
            </a:r>
          </a:p>
          <a:p>
            <a:pPr lvl="1"/>
            <a:r>
              <a:rPr lang="en-US" dirty="0"/>
              <a:t>A predetermined number of clusters is defined, denoted by </a:t>
            </a:r>
            <a:r>
              <a:rPr lang="en-US" b="1" i="1" dirty="0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algorithm assigns each data point (in this case each animal) to the cluster whose center, i.e., </a:t>
            </a:r>
            <a:r>
              <a:rPr lang="en-US" b="1" dirty="0"/>
              <a:t>centroid</a:t>
            </a:r>
            <a:r>
              <a:rPr lang="en-US" dirty="0"/>
              <a:t>, is the nearest:</a:t>
            </a:r>
          </a:p>
          <a:p>
            <a:pPr lvl="2"/>
            <a:r>
              <a:rPr lang="en-US" dirty="0"/>
              <a:t>Centroid is calculated as the average of all the points in the cluster.</a:t>
            </a:r>
          </a:p>
          <a:p>
            <a:pPr lvl="2"/>
            <a:r>
              <a:rPr lang="en-US" dirty="0"/>
              <a:t>Coordinates of the centroid are the arithmetic mean for each dimension separately over all the points in the cluster.</a:t>
            </a:r>
          </a:p>
          <a:p>
            <a:pPr lvl="1"/>
            <a:r>
              <a:rPr lang="en-US" u="sng" dirty="0"/>
              <a:t>Unsupervised learning process</a:t>
            </a:r>
            <a:r>
              <a:rPr lang="en-US" dirty="0"/>
              <a:t> – The class label, i.e., animal type, is not used by the algorithm.</a:t>
            </a:r>
          </a:p>
          <a:p>
            <a:pPr lvl="1"/>
            <a:r>
              <a:rPr lang="en-US" dirty="0"/>
              <a:t>In this example, we use </a:t>
            </a:r>
            <a:r>
              <a:rPr lang="en-US" i="1" dirty="0"/>
              <a:t>k</a:t>
            </a:r>
            <a:r>
              <a:rPr lang="en-US" dirty="0"/>
              <a:t>=2 and </a:t>
            </a:r>
            <a:r>
              <a:rPr lang="en-US" i="1" dirty="0"/>
              <a:t>k</a:t>
            </a:r>
            <a:r>
              <a:rPr lang="en-US" dirty="0"/>
              <a:t>=7 for comparison.</a:t>
            </a:r>
          </a:p>
        </p:txBody>
      </p:sp>
    </p:spTree>
    <p:extLst>
      <p:ext uri="{BB962C8B-B14F-4D97-AF65-F5344CB8AC3E}">
        <p14:creationId xmlns:p14="http://schemas.microsoft.com/office/powerpoint/2010/main" val="217289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versus Clustering – </a:t>
            </a:r>
            <a:br>
              <a:rPr lang="en-US" dirty="0"/>
            </a:br>
            <a:r>
              <a:rPr lang="en-US" dirty="0"/>
              <a:t>A Concrete </a:t>
            </a:r>
            <a:r>
              <a:rPr lang="en-US"/>
              <a:t>Example (cont.)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Cannot compute the predictive accuracy because we are not supposed to know the actual class label.</a:t>
            </a:r>
          </a:p>
          <a:p>
            <a:pPr lvl="1"/>
            <a:r>
              <a:rPr lang="en-US" dirty="0"/>
              <a:t>The quality of a clustering model is evaluated using other statistical measures.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src02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src03</a:t>
            </a:r>
            <a:r>
              <a:rPr lang="en-US" dirty="0"/>
              <a:t> for more details.</a:t>
            </a:r>
          </a:p>
        </p:txBody>
      </p:sp>
    </p:spTree>
    <p:extLst>
      <p:ext uri="{BB962C8B-B14F-4D97-AF65-F5344CB8AC3E}">
        <p14:creationId xmlns:p14="http://schemas.microsoft.com/office/powerpoint/2010/main" val="270490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SciPy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2787" b="3494"/>
          <a:stretch/>
        </p:blipFill>
        <p:spPr>
          <a:xfrm>
            <a:off x="7772401" y="239925"/>
            <a:ext cx="914400" cy="868439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219200"/>
            <a:ext cx="8229600" cy="51371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The Python ecosystem consists of various open-source libraries for mathematics, science, and engineering applications.</a:t>
            </a:r>
          </a:p>
          <a:p>
            <a:endParaRPr lang="en-SG" dirty="0"/>
          </a:p>
          <a:p>
            <a:r>
              <a:rPr lang="en-SG" dirty="0"/>
              <a:t>Some of the core packages include:</a:t>
            </a:r>
          </a:p>
          <a:p>
            <a:pPr lvl="1"/>
            <a:r>
              <a:rPr lang="pt-BR" b="1" dirty="0"/>
              <a:t>NumPy</a:t>
            </a:r>
            <a:r>
              <a:rPr lang="pt-BR" dirty="0"/>
              <a:t> – Base N-dimensional array package.</a:t>
            </a:r>
            <a:endParaRPr lang="en-US" dirty="0"/>
          </a:p>
          <a:p>
            <a:pPr marL="274320" lvl="1" indent="0">
              <a:buNone/>
            </a:pPr>
            <a:endParaRPr lang="pt-BR" dirty="0"/>
          </a:p>
          <a:p>
            <a:pPr lvl="1"/>
            <a:r>
              <a:rPr lang="pt-BR" b="1" dirty="0"/>
              <a:t>Pandas</a:t>
            </a:r>
            <a:r>
              <a:rPr lang="pt-BR" dirty="0"/>
              <a:t> – Data structures &amp; analysis. </a:t>
            </a:r>
          </a:p>
          <a:p>
            <a:pPr lvl="1"/>
            <a:endParaRPr lang="pt-BR" dirty="0"/>
          </a:p>
          <a:p>
            <a:pPr lvl="1"/>
            <a:r>
              <a:rPr lang="pt-BR" b="1" dirty="0"/>
              <a:t>Matplotlib</a:t>
            </a:r>
            <a:r>
              <a:rPr lang="pt-BR" dirty="0"/>
              <a:t> – Comprehensive 2D Plotting.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44" y="3679696"/>
            <a:ext cx="663704" cy="6637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44" y="5433600"/>
            <a:ext cx="662400" cy="662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9" y="4594096"/>
            <a:ext cx="663704" cy="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In the previous lecture, we learnt:</a:t>
            </a:r>
          </a:p>
          <a:p>
            <a:pPr lvl="1"/>
            <a:r>
              <a:rPr lang="en-US" dirty="0"/>
              <a:t>How to connect a node device or hub to a fog processor or cloud server thereby integrating all three architectures of                                    edge, fog and cloud.</a:t>
            </a:r>
          </a:p>
          <a:p>
            <a:pPr lvl="1"/>
            <a:r>
              <a:rPr lang="en-US" dirty="0"/>
              <a:t>RESTful web services can be created in                          Python with Flask and </a:t>
            </a:r>
            <a:r>
              <a:rPr lang="en-US" dirty="0" err="1"/>
              <a:t>Connexion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IoT sensor data sent to a cloud server                                can be persisted into a relational                                database.</a:t>
            </a:r>
          </a:p>
          <a:p>
            <a:r>
              <a:rPr lang="en-US" dirty="0"/>
              <a:t>This lecture kickstarts our learning                        journey to find out how to use                                  these data for  AI machine learning.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941" r="27133"/>
          <a:stretch/>
        </p:blipFill>
        <p:spPr>
          <a:xfrm>
            <a:off x="8124938" y="138000"/>
            <a:ext cx="942862" cy="928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E30FC-1F69-F61F-F3DA-F21C3517F33B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347B3A-35D2-0752-AF7F-5BAB4BE9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EFD639F2-D02B-7B97-FD04-17175D11F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49D71E92-55AE-40D0-D844-65BEEC5E5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1A0A2A-83D5-BF65-F000-353F277F5749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37" name="AutoShape 13">
              <a:extLst>
                <a:ext uri="{FF2B5EF4-FFF2-40B4-BE49-F238E27FC236}">
                  <a16:creationId xmlns:a16="http://schemas.microsoft.com/office/drawing/2014/main" id="{077E6948-EEE6-72DF-192D-24D9F4F2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9B7BF6-C6F8-DFB5-8B06-3A9FB9BF1AA5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E7320F46-174A-CCCC-C7C6-DC724A927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40" name="Text Box 10">
              <a:extLst>
                <a:ext uri="{FF2B5EF4-FFF2-40B4-BE49-F238E27FC236}">
                  <a16:creationId xmlns:a16="http://schemas.microsoft.com/office/drawing/2014/main" id="{DF869F34-2003-A034-8045-9E9982B69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41" name="Text Box 10">
              <a:extLst>
                <a:ext uri="{FF2B5EF4-FFF2-40B4-BE49-F238E27FC236}">
                  <a16:creationId xmlns:a16="http://schemas.microsoft.com/office/drawing/2014/main" id="{3D75425A-0A36-BAF4-325F-F5FCE0BC4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C6E4E5FC-4005-167F-42FA-44015AB24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A3EB4738-80E3-1583-9140-112A15EF7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572070BA-BCA7-4555-7F7A-CDDECD66C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C90F86DA-D7DB-5ACE-9363-9D9C97CD0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BAAD02A-4725-CE6A-FB18-D57306AB74C8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10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The built-in tools provided by the standard Python library may be too simple or inadequate for data analysis calculation.</a:t>
            </a:r>
            <a:endParaRPr lang="en-US" b="1" dirty="0"/>
          </a:p>
          <a:p>
            <a:r>
              <a:rPr lang="en-US" b="1" dirty="0" err="1"/>
              <a:t>NumPy</a:t>
            </a:r>
            <a:r>
              <a:rPr lang="en-US" dirty="0"/>
              <a:t> is the basic package for </a:t>
            </a:r>
            <a:r>
              <a:rPr lang="en-US" u="sng" dirty="0"/>
              <a:t>scientific computing</a:t>
            </a:r>
            <a:r>
              <a:rPr lang="en-US" dirty="0"/>
              <a:t> in Python.</a:t>
            </a:r>
          </a:p>
          <a:p>
            <a:r>
              <a:rPr lang="en-US" dirty="0"/>
              <a:t>It forms the basis for many other mathematical and scientific Python packages.</a:t>
            </a:r>
          </a:p>
          <a:p>
            <a:r>
              <a:rPr lang="en-US" dirty="0" err="1"/>
              <a:t>NumPy</a:t>
            </a:r>
            <a:r>
              <a:rPr lang="en-US" dirty="0"/>
              <a:t> library is based on one main object, i.e.,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ndarray</a:t>
            </a:r>
            <a:r>
              <a:rPr lang="en-US" dirty="0"/>
              <a:t>, which stands for </a:t>
            </a:r>
            <a:r>
              <a:rPr lang="en-US" u="sng" dirty="0"/>
              <a:t>N-dimensional array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ndarray</a:t>
            </a:r>
            <a:r>
              <a:rPr lang="en-US" dirty="0"/>
              <a:t> is a </a:t>
            </a:r>
            <a:r>
              <a:rPr lang="en-US" u="sng" dirty="0"/>
              <a:t>multidimensional</a:t>
            </a:r>
            <a:r>
              <a:rPr lang="en-US" dirty="0"/>
              <a:t> </a:t>
            </a:r>
            <a:r>
              <a:rPr lang="en-US" u="sng" dirty="0"/>
              <a:t>homogeneous</a:t>
            </a:r>
            <a:r>
              <a:rPr lang="en-US" dirty="0"/>
              <a:t> array with a </a:t>
            </a:r>
            <a:r>
              <a:rPr lang="en-US" u="sng" dirty="0"/>
              <a:t>predetermined number of items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items are of the </a:t>
            </a:r>
            <a:r>
              <a:rPr lang="en-US" u="sng" dirty="0"/>
              <a:t>same type</a:t>
            </a:r>
            <a:r>
              <a:rPr lang="en-US" dirty="0"/>
              <a:t> and the </a:t>
            </a:r>
            <a:r>
              <a:rPr lang="en-US" u="sng" dirty="0"/>
              <a:t>same size</a:t>
            </a:r>
            <a:r>
              <a:rPr lang="en-US" dirty="0"/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5616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</a:t>
            </a:r>
            <a:r>
              <a:rPr lang="en-US" dirty="0" err="1"/>
              <a:t>NumPy</a:t>
            </a:r>
            <a:r>
              <a:rPr lang="en-US" dirty="0"/>
              <a:t> Library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library operates on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ndarray</a:t>
            </a:r>
            <a:r>
              <a:rPr lang="en-US" dirty="0"/>
              <a:t> object to support </a:t>
            </a:r>
            <a:r>
              <a:rPr lang="en-US" u="sng" dirty="0"/>
              <a:t>calculation</a:t>
            </a:r>
            <a:r>
              <a:rPr lang="en-US" dirty="0"/>
              <a:t> of multidimensional arrays and large arrays.</a:t>
            </a:r>
            <a:endParaRPr lang="en-SG" dirty="0"/>
          </a:p>
        </p:txBody>
      </p:sp>
      <p:pic>
        <p:nvPicPr>
          <p:cNvPr id="2050" name="Picture 2" descr="https://cdn-images-1.medium.com/max/400/1*mc5YIn7jvo5uwuqBOUDw7Q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1" b="6762"/>
          <a:stretch/>
        </p:blipFill>
        <p:spPr bwMode="auto">
          <a:xfrm>
            <a:off x="4876800" y="4724400"/>
            <a:ext cx="3810000" cy="154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0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Pandas Library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b="1" dirty="0"/>
              <a:t>Pandas</a:t>
            </a:r>
            <a:r>
              <a:rPr lang="en-SG" dirty="0"/>
              <a:t> is an open source Python library for performing highly specialised data analysis.</a:t>
            </a:r>
          </a:p>
          <a:p>
            <a:r>
              <a:rPr lang="en-SG" dirty="0"/>
              <a:t>It provides a </a:t>
            </a:r>
            <a:r>
              <a:rPr lang="en-SG" u="sng" dirty="0"/>
              <a:t>single library</a:t>
            </a:r>
            <a:r>
              <a:rPr lang="en-SG" dirty="0"/>
              <a:t> for data analysts to easily </a:t>
            </a:r>
            <a:r>
              <a:rPr lang="en-SG" u="sng" dirty="0"/>
              <a:t>process data</a:t>
            </a:r>
            <a:r>
              <a:rPr lang="en-SG" dirty="0"/>
              <a:t>, </a:t>
            </a:r>
            <a:r>
              <a:rPr lang="en-SG" u="sng" dirty="0"/>
              <a:t>extract data</a:t>
            </a:r>
            <a:r>
              <a:rPr lang="en-SG" dirty="0"/>
              <a:t> and </a:t>
            </a:r>
            <a:r>
              <a:rPr lang="en-SG" u="sng" dirty="0"/>
              <a:t>manipulate data</a:t>
            </a:r>
            <a:r>
              <a:rPr lang="en-SG" dirty="0"/>
              <a:t>, i.e., data preparation.</a:t>
            </a:r>
          </a:p>
          <a:p>
            <a:r>
              <a:rPr lang="en-SG" dirty="0"/>
              <a:t>Pandas is built upon the NumPy library.</a:t>
            </a:r>
          </a:p>
          <a:p>
            <a:r>
              <a:rPr lang="en-SG" dirty="0"/>
              <a:t>The standard data structures provided by Python and the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ndarray</a:t>
            </a:r>
            <a:r>
              <a:rPr lang="en-SG" dirty="0"/>
              <a:t> provided by </a:t>
            </a:r>
            <a:r>
              <a:rPr lang="en-SG" dirty="0" err="1"/>
              <a:t>NumPy</a:t>
            </a:r>
            <a:r>
              <a:rPr lang="en-SG" dirty="0"/>
              <a:t> are not ideal for working with </a:t>
            </a:r>
            <a:r>
              <a:rPr lang="en-SG" u="sng" dirty="0"/>
              <a:t>relational data</a:t>
            </a:r>
            <a:r>
              <a:rPr lang="en-SG" dirty="0"/>
              <a:t> or </a:t>
            </a:r>
            <a:r>
              <a:rPr lang="en-SG" u="sng" dirty="0"/>
              <a:t>labelled data</a:t>
            </a:r>
            <a:r>
              <a:rPr lang="en-SG" dirty="0"/>
              <a:t>.</a:t>
            </a:r>
          </a:p>
          <a:p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68" t="6142" r="4068" b="6142"/>
          <a:stretch/>
        </p:blipFill>
        <p:spPr>
          <a:xfrm>
            <a:off x="6553200" y="4757723"/>
            <a:ext cx="2511725" cy="14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19400" y="3955125"/>
            <a:ext cx="6019800" cy="1582947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Pandas Library (cont.)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Pandas fills this important gap by providing two new data structures, namely </a:t>
            </a:r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</a:t>
            </a:r>
            <a:r>
              <a:rPr lang="en-SG" dirty="0"/>
              <a:t> and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SG" dirty="0"/>
              <a:t>.</a:t>
            </a:r>
          </a:p>
          <a:p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</a:t>
            </a:r>
            <a:r>
              <a:rPr lang="en-SG" dirty="0"/>
              <a:t> and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SG" dirty="0"/>
              <a:t> provide data analysts with the data manipulation capability equivalent to </a:t>
            </a:r>
            <a:r>
              <a:rPr lang="en-SG" u="sng" dirty="0"/>
              <a:t>SQL-based relational database</a:t>
            </a:r>
            <a:r>
              <a:rPr lang="en-SG" dirty="0"/>
              <a:t> within Python.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267418" y="3733800"/>
            <a:ext cx="1485182" cy="22860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Preparation in Database with SQL</a:t>
            </a:r>
          </a:p>
        </p:txBody>
      </p:sp>
      <p:sp>
        <p:nvSpPr>
          <p:cNvPr id="7" name="Flowchart: Predefined Process 6"/>
          <p:cNvSpPr/>
          <p:nvPr/>
        </p:nvSpPr>
        <p:spPr>
          <a:xfrm>
            <a:off x="2971800" y="4379976"/>
            <a:ext cx="2438400" cy="993648"/>
          </a:xfrm>
          <a:prstGeom prst="flowChartPredefined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in Python</a:t>
            </a:r>
          </a:p>
        </p:txBody>
      </p:sp>
      <p:sp>
        <p:nvSpPr>
          <p:cNvPr id="8" name="Flowchart: Predefined Process 7"/>
          <p:cNvSpPr/>
          <p:nvPr/>
        </p:nvSpPr>
        <p:spPr>
          <a:xfrm>
            <a:off x="6248400" y="4381414"/>
            <a:ext cx="2438400" cy="993648"/>
          </a:xfrm>
          <a:prstGeom prst="flowChartPredefined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Preparation in Python with Pandas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1828801" y="4655820"/>
            <a:ext cx="1066800" cy="441960"/>
          </a:xfrm>
          <a:prstGeom prst="left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5371382" y="4655820"/>
            <a:ext cx="953218" cy="441960"/>
          </a:xfrm>
          <a:prstGeom prst="left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</a:t>
            </a:r>
            <a:r>
              <a:rPr lang="en-US" dirty="0" err="1"/>
              <a:t>Matplotlib</a:t>
            </a:r>
            <a:r>
              <a:rPr lang="en-US" dirty="0"/>
              <a:t> Library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is an important part of data analytics as correct and efficient representation of data can improve understanding of the analysis.</a:t>
            </a:r>
          </a:p>
          <a:p>
            <a:r>
              <a:rPr lang="en-US" b="1" dirty="0" err="1"/>
              <a:t>Matplotlib</a:t>
            </a:r>
            <a:r>
              <a:rPr lang="en-US" dirty="0"/>
              <a:t> is a Python library </a:t>
            </a:r>
            <a:r>
              <a:rPr lang="en-US" dirty="0" err="1"/>
              <a:t>specialising</a:t>
            </a:r>
            <a:r>
              <a:rPr lang="en-US" dirty="0"/>
              <a:t> in the development of two-dimensional charts (including 3D charts).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Simplicity of usage.</a:t>
            </a:r>
          </a:p>
          <a:p>
            <a:pPr lvl="1"/>
            <a:r>
              <a:rPr lang="en-US" dirty="0"/>
              <a:t>Gradual development and interactive data </a:t>
            </a:r>
            <a:r>
              <a:rPr lang="en-US" dirty="0" err="1"/>
              <a:t>visualisation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Good control over graphics elements.</a:t>
            </a:r>
          </a:p>
          <a:p>
            <a:pPr lvl="1"/>
            <a:r>
              <a:rPr lang="en-US" dirty="0"/>
              <a:t>Exportable in many formats such as                                 PNG, SVG and EPS.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33" t="11111" r="4667" b="8333"/>
          <a:stretch/>
        </p:blipFill>
        <p:spPr>
          <a:xfrm>
            <a:off x="5867400" y="5652052"/>
            <a:ext cx="3200400" cy="6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3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Scikit-Learn</a:t>
            </a:r>
            <a:r>
              <a:rPr lang="en-US" dirty="0"/>
              <a:t> is a Python library that integrates many machine learning algorithms:</a:t>
            </a:r>
          </a:p>
          <a:p>
            <a:pPr lvl="1"/>
            <a:r>
              <a:rPr lang="en-US" dirty="0"/>
              <a:t>It features various classification, regression and clustering algorithms.</a:t>
            </a:r>
          </a:p>
          <a:p>
            <a:pPr lvl="1"/>
            <a:r>
              <a:rPr lang="en-US" dirty="0"/>
              <a:t>E.g., support vector machines, random forests, gradient boosting and k-means.</a:t>
            </a:r>
          </a:p>
          <a:p>
            <a:r>
              <a:rPr lang="en-US" dirty="0"/>
              <a:t>It is designed to interoperate with the Python numerical and scientific libraries NumPy and Pandas.</a:t>
            </a:r>
            <a:endParaRPr lang="en-SG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21058" r="22000" b="20529"/>
          <a:stretch/>
        </p:blipFill>
        <p:spPr>
          <a:xfrm>
            <a:off x="6477000" y="4955309"/>
            <a:ext cx="2667000" cy="13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94409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9 – IoT Data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3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GB" b="1" dirty="0"/>
              <a:t>Series</a:t>
            </a:r>
            <a:r>
              <a:rPr lang="en-GB" dirty="0"/>
              <a:t> is the Pandas object for representing </a:t>
            </a:r>
            <a:r>
              <a:rPr lang="en-GB" u="sng" dirty="0"/>
              <a:t>one-dimensional data structures</a:t>
            </a:r>
            <a:r>
              <a:rPr lang="en-GB" dirty="0"/>
              <a:t>.</a:t>
            </a:r>
          </a:p>
          <a:p>
            <a:r>
              <a:rPr lang="en-GB" dirty="0"/>
              <a:t>Similar to an array but with some additional features.</a:t>
            </a:r>
          </a:p>
          <a:p>
            <a:r>
              <a:rPr lang="en-GB" dirty="0"/>
              <a:t>Internal structure is relatively easy and consists of </a:t>
            </a:r>
            <a:r>
              <a:rPr lang="en-GB" u="sng" dirty="0"/>
              <a:t>two arrays</a:t>
            </a:r>
            <a:r>
              <a:rPr lang="en-GB" dirty="0"/>
              <a:t> associated with each other:</a:t>
            </a:r>
          </a:p>
          <a:p>
            <a:pPr lvl="1"/>
            <a:r>
              <a:rPr lang="en-GB" dirty="0"/>
              <a:t>The </a:t>
            </a:r>
            <a:r>
              <a:rPr lang="en-GB" u="sng" dirty="0"/>
              <a:t>main array</a:t>
            </a:r>
            <a:r>
              <a:rPr lang="en-GB" dirty="0"/>
              <a:t> holds the </a:t>
            </a:r>
            <a:r>
              <a:rPr lang="en-GB" u="sng" dirty="0"/>
              <a:t>data</a:t>
            </a:r>
            <a:r>
              <a:rPr lang="en-GB" dirty="0"/>
              <a:t> (any </a:t>
            </a:r>
            <a:r>
              <a:rPr lang="en-GB" dirty="0" err="1"/>
              <a:t>NumPy</a:t>
            </a:r>
            <a:r>
              <a:rPr lang="en-GB" dirty="0"/>
              <a:t> type).</a:t>
            </a:r>
          </a:p>
          <a:p>
            <a:pPr lvl="1"/>
            <a:r>
              <a:rPr lang="en-GB" dirty="0"/>
              <a:t>Each piece of data or element is associated with a </a:t>
            </a:r>
            <a:r>
              <a:rPr lang="en-GB" u="sng" dirty="0"/>
              <a:t>label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 </a:t>
            </a:r>
            <a:r>
              <a:rPr lang="en-GB" u="sng" dirty="0"/>
              <a:t>label</a:t>
            </a:r>
            <a:r>
              <a:rPr lang="en-GB" dirty="0"/>
              <a:t> is contained within the </a:t>
            </a:r>
            <a:r>
              <a:rPr lang="en-GB" u="sng" dirty="0"/>
              <a:t>other array</a:t>
            </a:r>
            <a:r>
              <a:rPr lang="en-GB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79" y="4434433"/>
            <a:ext cx="1819403" cy="19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+mn-lt"/>
              </a:rPr>
              <a:t>Creating a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create a new Series:</a:t>
            </a:r>
          </a:p>
          <a:p>
            <a:pPr lvl="1"/>
            <a:r>
              <a:rPr lang="en-US" dirty="0"/>
              <a:t>Call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Series()</a:t>
            </a:r>
            <a:r>
              <a:rPr lang="en-US" dirty="0"/>
              <a:t> constructor and pass in the list containing the values to be included in the series.</a:t>
            </a:r>
          </a:p>
          <a:p>
            <a:pPr lvl="1"/>
            <a:r>
              <a:rPr lang="en-US" dirty="0"/>
              <a:t>By default, the </a:t>
            </a:r>
            <a:r>
              <a:rPr lang="en-US" u="sng" dirty="0"/>
              <a:t>label</a:t>
            </a:r>
            <a:r>
              <a:rPr lang="en-US" dirty="0"/>
              <a:t> is a </a:t>
            </a:r>
            <a:r>
              <a:rPr lang="en-US" u="sng" dirty="0"/>
              <a:t>zero-based index number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So, the left column is a series of labels, and the right column is the corresponding values.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3810000" y="5848223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04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86A64E7-6A3E-C3F5-91AD-EB6E6C9A5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14" t="32921" r="65229" b="43749"/>
          <a:stretch/>
        </p:blipFill>
        <p:spPr>
          <a:xfrm>
            <a:off x="5212164" y="4208947"/>
            <a:ext cx="3474636" cy="20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2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Creating a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GB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it is preferable to create Series using meaningful labels:</a:t>
            </a:r>
          </a:p>
          <a:p>
            <a:pPr lvl="1"/>
            <a:r>
              <a:rPr lang="en-US" dirty="0"/>
              <a:t>Can distinguish and identify each item regardless of the order in which they were inserted into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done by including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dirty="0"/>
              <a:t> option and assigning a list of strings containing the labels.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6629400" y="5892662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8318F-379A-CF45-BE45-6EDFFE3A2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46" t="23333" r="36666" b="39630"/>
          <a:stretch/>
        </p:blipFill>
        <p:spPr>
          <a:xfrm>
            <a:off x="2618436" y="3648643"/>
            <a:ext cx="3907128" cy="26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At the end of this lecture, you should understand:</a:t>
            </a:r>
          </a:p>
          <a:p>
            <a:pPr lvl="1"/>
            <a:r>
              <a:rPr lang="en-US" dirty="0"/>
              <a:t>More about machine learning.</a:t>
            </a:r>
          </a:p>
          <a:p>
            <a:pPr lvl="1"/>
            <a:r>
              <a:rPr lang="en-US" dirty="0"/>
              <a:t>How to perform data preparation with Pandas.</a:t>
            </a:r>
          </a:p>
          <a:p>
            <a:pPr lvl="1"/>
            <a:r>
              <a:rPr lang="en-US" dirty="0"/>
              <a:t>How to perform data </a:t>
            </a:r>
            <a:r>
              <a:rPr lang="en-US" dirty="0" err="1"/>
              <a:t>visualisation</a:t>
            </a:r>
            <a:r>
              <a:rPr lang="en-US" dirty="0"/>
              <a:t> with Matplotlib.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38545"/>
            <a:ext cx="928255" cy="9282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E30FC-1F69-F61F-F3DA-F21C3517F33B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347B3A-35D2-0752-AF7F-5BAB4BE9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EFD639F2-D02B-7B97-FD04-17175D11F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49D71E92-55AE-40D0-D844-65BEEC5E5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1A0A2A-83D5-BF65-F000-353F277F5749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38" name="AutoShape 13">
              <a:extLst>
                <a:ext uri="{FF2B5EF4-FFF2-40B4-BE49-F238E27FC236}">
                  <a16:creationId xmlns:a16="http://schemas.microsoft.com/office/drawing/2014/main" id="{077E6948-EEE6-72DF-192D-24D9F4F2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9B7BF6-C6F8-DFB5-8B06-3A9FB9BF1AA5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 Box 10">
              <a:extLst>
                <a:ext uri="{FF2B5EF4-FFF2-40B4-BE49-F238E27FC236}">
                  <a16:creationId xmlns:a16="http://schemas.microsoft.com/office/drawing/2014/main" id="{E7320F46-174A-CCCC-C7C6-DC724A927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41" name="Text Box 10">
              <a:extLst>
                <a:ext uri="{FF2B5EF4-FFF2-40B4-BE49-F238E27FC236}">
                  <a16:creationId xmlns:a16="http://schemas.microsoft.com/office/drawing/2014/main" id="{DF869F34-2003-A034-8045-9E9982B69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3D75425A-0A36-BAF4-325F-F5FCE0BC4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43" name="Text Box 10">
              <a:extLst>
                <a:ext uri="{FF2B5EF4-FFF2-40B4-BE49-F238E27FC236}">
                  <a16:creationId xmlns:a16="http://schemas.microsoft.com/office/drawing/2014/main" id="{C6E4E5FC-4005-167F-42FA-44015AB24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44" name="Text Box 10">
              <a:extLst>
                <a:ext uri="{FF2B5EF4-FFF2-40B4-BE49-F238E27FC236}">
                  <a16:creationId xmlns:a16="http://schemas.microsoft.com/office/drawing/2014/main" id="{A3EB4738-80E3-1583-9140-112A15EF7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572070BA-BCA7-4555-7F7A-CDDECD66C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C90F86DA-D7DB-5ACE-9363-9D9C97CD0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BAAD02A-4725-CE6A-FB18-D57306AB74C8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+mn-lt"/>
              </a:rPr>
              <a:t>Selecting Elements in a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Internal elements in the Series can be </a:t>
            </a:r>
            <a:r>
              <a:rPr lang="en-US" u="sng" dirty="0"/>
              <a:t>selected</a:t>
            </a:r>
            <a:r>
              <a:rPr lang="en-US" dirty="0"/>
              <a:t> as:</a:t>
            </a:r>
          </a:p>
          <a:p>
            <a:pPr lvl="1"/>
            <a:r>
              <a:rPr lang="en-US" dirty="0"/>
              <a:t>Ordinary </a:t>
            </a:r>
            <a:r>
              <a:rPr lang="en-US" dirty="0" err="1"/>
              <a:t>numpy</a:t>
            </a:r>
            <a:r>
              <a:rPr lang="en-US" dirty="0"/>
              <a:t> array, e.g.,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s[1]</a:t>
            </a:r>
          </a:p>
          <a:p>
            <a:pPr lvl="1"/>
            <a:r>
              <a:rPr lang="en-US" dirty="0"/>
              <a:t>Label corresponding to the position of the index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s['b']</a:t>
            </a:r>
          </a:p>
          <a:p>
            <a:pPr lvl="1"/>
            <a:r>
              <a:rPr lang="en-US" dirty="0"/>
              <a:t>It is also possible to select multiple items.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91200" y="5899401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E55EB4A-6AFB-AA65-050F-DC7697B3C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6" t="23332" r="53333" b="39148"/>
          <a:stretch/>
        </p:blipFill>
        <p:spPr>
          <a:xfrm>
            <a:off x="3482545" y="2946584"/>
            <a:ext cx="2178909" cy="33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6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Selecting Elements in a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GB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New value can be </a:t>
            </a:r>
            <a:r>
              <a:rPr lang="en-US" u="sng" dirty="0"/>
              <a:t>assigned</a:t>
            </a:r>
            <a:r>
              <a:rPr lang="en-US" dirty="0"/>
              <a:t> to individual elements using the assignment operator: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Individual elements can be </a:t>
            </a:r>
            <a:r>
              <a:rPr lang="en-US" u="sng" dirty="0"/>
              <a:t>filtered</a:t>
            </a:r>
            <a:r>
              <a:rPr lang="en-US" dirty="0"/>
              <a:t> by their value using </a:t>
            </a:r>
            <a:r>
              <a:rPr lang="en-US" dirty="0" err="1"/>
              <a:t>NumPy</a:t>
            </a:r>
            <a:r>
              <a:rPr lang="en-US" dirty="0"/>
              <a:t> filter syntax: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6739946" y="4201668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39947" y="5668989"/>
            <a:ext cx="1246631" cy="408432"/>
            <a:chOff x="1129283" y="1510283"/>
            <a:chExt cx="1246631" cy="408432"/>
          </a:xfrm>
        </p:grpSpPr>
        <p:sp>
          <p:nvSpPr>
            <p:cNvPr id="12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DEFB2-C4D2-4D8E-384F-2AFA4310E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56667" b="42328"/>
          <a:stretch/>
        </p:blipFill>
        <p:spPr>
          <a:xfrm>
            <a:off x="4407656" y="1784490"/>
            <a:ext cx="1584713" cy="2825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C5C0C8-7DC0-2465-D92B-D7ABEAB69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7" t="59197" r="53333" b="29259"/>
          <a:stretch/>
        </p:blipFill>
        <p:spPr>
          <a:xfrm>
            <a:off x="4334069" y="5142101"/>
            <a:ext cx="2194286" cy="9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0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+mn-lt"/>
              </a:rPr>
              <a:t>Basic Operations on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perform </a:t>
            </a:r>
            <a:r>
              <a:rPr lang="en-US" u="sng" dirty="0"/>
              <a:t>various operations and mathematical functions</a:t>
            </a:r>
            <a:r>
              <a:rPr lang="en-US" dirty="0"/>
              <a:t> that are applicable to </a:t>
            </a:r>
            <a:r>
              <a:rPr lang="en-US" dirty="0" err="1"/>
              <a:t>NumPy</a:t>
            </a:r>
            <a:r>
              <a:rPr lang="en-US" dirty="0"/>
              <a:t> arrays to Pandas Series: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6858000" y="5748528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4B3C11E-5F9A-4C8F-6D37-88F41FEC2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36666" r="49167" b="32223"/>
          <a:stretch/>
        </p:blipFill>
        <p:spPr>
          <a:xfrm>
            <a:off x="2560608" y="2316974"/>
            <a:ext cx="4022784" cy="38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Basic Operations on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GB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u="sng" dirty="0"/>
              <a:t>Evaluating values</a:t>
            </a:r>
            <a:r>
              <a:rPr lang="en-US" dirty="0"/>
              <a:t> within a Series provides information on:</a:t>
            </a:r>
          </a:p>
          <a:p>
            <a:pPr lvl="1"/>
            <a:r>
              <a:rPr lang="en-US" dirty="0"/>
              <a:t>What unique values do the samples contain –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unique()</a:t>
            </a:r>
          </a:p>
          <a:p>
            <a:pPr lvl="1"/>
            <a:r>
              <a:rPr lang="en-US" dirty="0"/>
              <a:t>Counting duplicate values –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value_counts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Determine whether a value is present or not –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isin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</a:p>
          <a:p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F450A-95B1-D6F1-4724-6686F464B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3333" r="22500" b="41111"/>
          <a:stretch/>
        </p:blipFill>
        <p:spPr>
          <a:xfrm>
            <a:off x="876538" y="2948305"/>
            <a:ext cx="7390924" cy="32848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20831" y="5810123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06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803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Basic Operations on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GB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 can be created from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dict</a:t>
            </a:r>
            <a:r>
              <a:rPr lang="en-US" dirty="0"/>
              <a:t> (dictionary) object as they are actually very similar in the general structure.</a:t>
            </a:r>
          </a:p>
          <a:p>
            <a:r>
              <a:rPr lang="en-US" dirty="0"/>
              <a:t>Finally, since we can perform </a:t>
            </a:r>
            <a:r>
              <a:rPr lang="en-US" u="sng" dirty="0"/>
              <a:t>arithmetic operation</a:t>
            </a:r>
            <a:r>
              <a:rPr lang="en-US" dirty="0"/>
              <a:t> </a:t>
            </a:r>
            <a:r>
              <a:rPr lang="en-US" u="sng" dirty="0"/>
              <a:t>between a Series and a scalar value</a:t>
            </a:r>
            <a:r>
              <a:rPr lang="en-US" dirty="0"/>
              <a:t>, we can do that </a:t>
            </a:r>
            <a:r>
              <a:rPr lang="en-US" u="sng" dirty="0"/>
              <a:t>between two Series</a:t>
            </a:r>
            <a:r>
              <a:rPr lang="en-US" dirty="0"/>
              <a:t> too.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7744969" y="5870078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07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82D59-0E51-F40C-E8D2-B75484433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33334" b="48424"/>
          <a:stretch/>
        </p:blipFill>
        <p:spPr>
          <a:xfrm>
            <a:off x="1449324" y="3374654"/>
            <a:ext cx="6245352" cy="29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is a </a:t>
            </a:r>
            <a:r>
              <a:rPr lang="en-US" u="sng" dirty="0"/>
              <a:t>tabular data structure</a:t>
            </a:r>
            <a:r>
              <a:rPr lang="en-US" dirty="0"/>
              <a:t> very similar to a </a:t>
            </a:r>
            <a:r>
              <a:rPr lang="en-US" u="sng" dirty="0"/>
              <a:t>spreadsheet</a:t>
            </a:r>
            <a:r>
              <a:rPr lang="en-US" dirty="0"/>
              <a:t> or </a:t>
            </a:r>
            <a:r>
              <a:rPr lang="en-US" u="sng" dirty="0"/>
              <a:t>relational database table</a:t>
            </a:r>
            <a:r>
              <a:rPr lang="en-US" dirty="0"/>
              <a:t>.</a:t>
            </a:r>
          </a:p>
          <a:p>
            <a:r>
              <a:rPr lang="en-US" dirty="0"/>
              <a:t>It extends the </a:t>
            </a:r>
            <a:r>
              <a:rPr lang="en-US" u="sng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 to </a:t>
            </a:r>
            <a:r>
              <a:rPr lang="en-US" u="sng" dirty="0"/>
              <a:t>multiple dimensions/columns</a:t>
            </a:r>
            <a:r>
              <a:rPr lang="en-US" dirty="0"/>
              <a:t>.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is essentially an ordered collection of columns, each of which can contain values of different type.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81" y="3438302"/>
            <a:ext cx="4352638" cy="28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12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Recall that a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 has an index array containing labels associated with each element.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has two index arrays:</a:t>
            </a:r>
          </a:p>
          <a:p>
            <a:pPr lvl="1"/>
            <a:r>
              <a:rPr lang="en-US" dirty="0"/>
              <a:t>The </a:t>
            </a:r>
            <a:r>
              <a:rPr lang="en-US" u="sng" dirty="0"/>
              <a:t>first array</a:t>
            </a:r>
            <a:r>
              <a:rPr lang="en-US" dirty="0"/>
              <a:t> is associated with the rows and serves a similar function as the index array in a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fact, each label in the </a:t>
            </a:r>
            <a:r>
              <a:rPr lang="en-US" u="sng" dirty="0"/>
              <a:t>first array</a:t>
            </a:r>
            <a:r>
              <a:rPr lang="en-US" dirty="0"/>
              <a:t> is associated with all the values in the row </a:t>
            </a:r>
            <a:r>
              <a:rPr lang="en-US" dirty="0">
                <a:sym typeface="Wingdings" panose="05000000000000000000" pitchFamily="2" charset="2"/>
              </a:rPr>
              <a:t> Think of this as the </a:t>
            </a:r>
            <a:r>
              <a:rPr lang="en-US" u="sng" dirty="0">
                <a:sym typeface="Wingdings" panose="05000000000000000000" pitchFamily="2" charset="2"/>
              </a:rPr>
              <a:t>row header</a:t>
            </a:r>
            <a:r>
              <a:rPr lang="en-US" dirty="0">
                <a:sym typeface="Wingdings" panose="05000000000000000000" pitchFamily="2" charset="2"/>
              </a:rPr>
              <a:t> in a spreadsheet or </a:t>
            </a:r>
            <a:r>
              <a:rPr lang="en-US" u="sng" dirty="0">
                <a:sym typeface="Wingdings" panose="05000000000000000000" pitchFamily="2" charset="2"/>
              </a:rPr>
              <a:t>primary key</a:t>
            </a:r>
            <a:r>
              <a:rPr lang="en-US" dirty="0">
                <a:sym typeface="Wingdings" panose="05000000000000000000" pitchFamily="2" charset="2"/>
              </a:rPr>
              <a:t> in a relational database table.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second array contains a series of labels, each associated with a particular column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Think of this as the </a:t>
            </a:r>
            <a:r>
              <a:rPr lang="en-US" u="sng" dirty="0">
                <a:sym typeface="Wingdings" panose="05000000000000000000" pitchFamily="2" charset="2"/>
              </a:rPr>
              <a:t>column header</a:t>
            </a:r>
            <a:r>
              <a:rPr lang="en-US" dirty="0">
                <a:sym typeface="Wingdings" panose="05000000000000000000" pitchFamily="2" charset="2"/>
              </a:rPr>
              <a:t> in a spreadsheet or </a:t>
            </a:r>
            <a:r>
              <a:rPr lang="en-US" u="sng" dirty="0">
                <a:sym typeface="Wingdings" panose="05000000000000000000" pitchFamily="2" charset="2"/>
              </a:rPr>
              <a:t>column/attribute name</a:t>
            </a:r>
            <a:r>
              <a:rPr lang="en-US" dirty="0">
                <a:sym typeface="Wingdings" panose="05000000000000000000" pitchFamily="2" charset="2"/>
              </a:rPr>
              <a:t> in a relational database table.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6654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Another way to look at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is to think of it as a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dictionary</a:t>
            </a:r>
            <a:r>
              <a:rPr lang="en-US" dirty="0"/>
              <a:t> of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keys are the column names.</a:t>
            </a:r>
          </a:p>
          <a:p>
            <a:pPr lvl="1"/>
            <a:r>
              <a:rPr lang="en-US" dirty="0"/>
              <a:t>The values are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Furthermore, all elements of each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 are mapped according to an array of labels called the index.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514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most common way to define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is to pass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dict</a:t>
            </a:r>
            <a:r>
              <a:rPr lang="en-US" dirty="0"/>
              <a:t> object to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constructor: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dict</a:t>
            </a:r>
            <a:r>
              <a:rPr lang="en-US" dirty="0"/>
              <a:t> object contains a key for each column to be defined together with a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list</a:t>
            </a:r>
            <a:r>
              <a:rPr lang="en-US" dirty="0"/>
              <a:t> of values</a:t>
            </a:r>
            <a:r>
              <a:rPr lang="en-SG" dirty="0"/>
              <a:t>.</a:t>
            </a:r>
          </a:p>
          <a:p>
            <a:pPr lvl="1"/>
            <a:r>
              <a:rPr lang="en-US" dirty="0"/>
              <a:t>This approach is quite similar to how we define a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 but now we are essentially defining multiple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Series</a:t>
            </a:r>
            <a:r>
              <a:rPr lang="en-US" dirty="0"/>
              <a:t> objects to make up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008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48684" y="4773168"/>
            <a:ext cx="1246631" cy="408432"/>
            <a:chOff x="1129283" y="1510283"/>
            <a:chExt cx="1246631" cy="408432"/>
          </a:xfrm>
        </p:grpSpPr>
        <p:sp>
          <p:nvSpPr>
            <p:cNvPr id="7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08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479F9-740B-8FC0-9B04-30F3F775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64" t="23333" r="4621" b="35185"/>
          <a:stretch/>
        </p:blipFill>
        <p:spPr>
          <a:xfrm>
            <a:off x="109149" y="1295400"/>
            <a:ext cx="8925702" cy="33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7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Required readings:</a:t>
            </a:r>
          </a:p>
          <a:p>
            <a:pPr lvl="1"/>
            <a:r>
              <a:rPr lang="en-US" dirty="0"/>
              <a:t>None.</a:t>
            </a:r>
          </a:p>
          <a:p>
            <a:r>
              <a:rPr lang="en-US" dirty="0"/>
              <a:t>Suggested readings:</a:t>
            </a:r>
          </a:p>
          <a:p>
            <a:pPr lvl="1"/>
            <a:r>
              <a:rPr lang="en-SG" dirty="0"/>
              <a:t>None.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0" t="10241" r="16181" b="13559"/>
          <a:stretch/>
        </p:blipFill>
        <p:spPr>
          <a:xfrm>
            <a:off x="8163791" y="76198"/>
            <a:ext cx="904010" cy="1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Elements in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We can obtain the name of all the columns and the list of indexes of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object using its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columns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dirty="0"/>
              <a:t> attributes, respectively.</a:t>
            </a:r>
          </a:p>
          <a:p>
            <a:r>
              <a:rPr lang="en-US" dirty="0"/>
              <a:t>The entire set of data in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can be retrieved using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/>
              <a:t> attribute.</a:t>
            </a:r>
          </a:p>
          <a:p>
            <a:r>
              <a:rPr lang="en-US" dirty="0"/>
              <a:t>To select the contents of a column, we can use the column name as an index or use the column name as an attribute of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To select the contents of a row:</a:t>
            </a:r>
          </a:p>
          <a:p>
            <a:pPr lvl="1"/>
            <a:r>
              <a:rPr lang="en-US" dirty="0"/>
              <a:t>Use the </a:t>
            </a:r>
            <a:r>
              <a:rPr lang="en-US" b="1" u="sng" dirty="0" err="1">
                <a:solidFill>
                  <a:srgbClr val="0000FF"/>
                </a:solidFill>
                <a:latin typeface="Consolas" panose="020B0609020204030204" pitchFamily="49" charset="0"/>
              </a:rPr>
              <a:t>iloc</a:t>
            </a:r>
            <a:r>
              <a:rPr lang="en-US" dirty="0"/>
              <a:t> attribute with the required </a:t>
            </a:r>
            <a:r>
              <a:rPr lang="en-US" u="sng" dirty="0"/>
              <a:t>positional index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the </a:t>
            </a:r>
            <a:r>
              <a:rPr lang="en-US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loc</a:t>
            </a:r>
            <a:r>
              <a:rPr lang="en-US" dirty="0"/>
              <a:t> attribute with the required </a:t>
            </a:r>
            <a:r>
              <a:rPr lang="en-US" u="sng" dirty="0"/>
              <a:t>label index</a:t>
            </a:r>
            <a:r>
              <a:rPr lang="en-US" dirty="0"/>
              <a:t> (if one is defined with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dirty="0"/>
              <a:t> option)</a:t>
            </a:r>
          </a:p>
        </p:txBody>
      </p:sp>
    </p:spTree>
    <p:extLst>
      <p:ext uri="{BB962C8B-B14F-4D97-AF65-F5344CB8AC3E}">
        <p14:creationId xmlns:p14="http://schemas.microsoft.com/office/powerpoint/2010/main" val="3542971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Selecting Elements in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(cont.)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648200" cy="4937760"/>
          </a:xfrm>
        </p:spPr>
        <p:txBody>
          <a:bodyPr/>
          <a:lstStyle/>
          <a:p>
            <a:r>
              <a:rPr lang="en-US" dirty="0"/>
              <a:t>To select the content of a cell, we combine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iloc</a:t>
            </a:r>
            <a:r>
              <a:rPr lang="en-US" dirty="0"/>
              <a:t> or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loc</a:t>
            </a:r>
            <a:r>
              <a:rPr lang="en-US" dirty="0"/>
              <a:t> attribute with the required column name.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58769" y="5848223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09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6104A6F-0BC7-18AA-4143-B9D250F34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11058" r="37500" b="10000"/>
          <a:stretch/>
        </p:blipFill>
        <p:spPr>
          <a:xfrm>
            <a:off x="5257800" y="1219199"/>
            <a:ext cx="3429000" cy="50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Selecting Elements in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(cont.)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assign new value to each cell with the assignment operator and the </a:t>
            </a:r>
            <a:r>
              <a:rPr lang="en-US" b="1" u="sng" dirty="0" err="1">
                <a:solidFill>
                  <a:srgbClr val="0000FF"/>
                </a:solidFill>
                <a:latin typeface="Consolas" panose="020B0609020204030204" pitchFamily="49" charset="0"/>
              </a:rPr>
              <a:t>loc</a:t>
            </a:r>
            <a:r>
              <a:rPr lang="en-US" dirty="0"/>
              <a:t> attribute of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.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0" y="5891932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10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8C4E1C1-E7FE-2297-5437-2B6E51CEB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37500" b="38149"/>
          <a:stretch/>
        </p:blipFill>
        <p:spPr>
          <a:xfrm>
            <a:off x="1627920" y="2077614"/>
            <a:ext cx="5846885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66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Basic Operations on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Arithmetic operations can be performed between two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objects using the flexible arithmetic methods: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add()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sub()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div()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mul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2BE722-D969-C8C5-0ACA-AB1E8584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3332" r="31667" b="30643"/>
          <a:stretch/>
        </p:blipFill>
        <p:spPr>
          <a:xfrm>
            <a:off x="2250480" y="2105606"/>
            <a:ext cx="5750520" cy="41546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440169" y="5824728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11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19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Basic Operations on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(cont.)</a:t>
            </a:r>
            <a:endParaRPr lang="en-S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Statistic functions can be applied on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sum()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mean()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describe()</a:t>
            </a:r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7456968" y="5906240"/>
            <a:ext cx="1246631" cy="408432"/>
            <a:chOff x="1129283" y="1510283"/>
            <a:chExt cx="1246631" cy="408432"/>
          </a:xfrm>
        </p:grpSpPr>
        <p:sp>
          <p:nvSpPr>
            <p:cNvPr id="9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12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368E8-6217-987E-169B-433359EC5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32500" b="39630"/>
          <a:stretch/>
        </p:blipFill>
        <p:spPr>
          <a:xfrm>
            <a:off x="1737430" y="2933964"/>
            <a:ext cx="5669140" cy="33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 into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We can read data file in various format into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object.</a:t>
            </a:r>
          </a:p>
          <a:p>
            <a:r>
              <a:rPr lang="en-US" dirty="0"/>
              <a:t>The content of a CSV file can be read in with 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read_csv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function and converted to a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 object.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index_col</a:t>
            </a:r>
            <a:r>
              <a:rPr lang="en-US" dirty="0"/>
              <a:t> attribute of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read_csv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can be used to designate the row header or primary key.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We can read other formats such as Excel, SQL and JSON.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5105400" y="5450730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GB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</a:t>
              </a: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13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6387C-2906-1B5B-03ED-F54E7A950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23333" r="35833" b="54445"/>
          <a:stretch/>
        </p:blipFill>
        <p:spPr>
          <a:xfrm>
            <a:off x="838200" y="4191000"/>
            <a:ext cx="41148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7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Columns in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Adding columns:</a:t>
            </a:r>
          </a:p>
          <a:p>
            <a:pPr lvl="1"/>
            <a:r>
              <a:rPr lang="en-US" dirty="0"/>
              <a:t>A new column can be added by setting the new column name to be equal to an initial/default value, e.g., 0.</a:t>
            </a:r>
          </a:p>
          <a:p>
            <a:pPr lvl="1"/>
            <a:r>
              <a:rPr lang="en-US" dirty="0"/>
              <a:t>We can also initialize the new column to the null value using the </a:t>
            </a:r>
            <a:r>
              <a:rPr lang="en-US" dirty="0" err="1"/>
              <a:t>NumPy</a:t>
            </a:r>
            <a:r>
              <a:rPr lang="en-US" dirty="0"/>
              <a:t> special value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np.nan</a:t>
            </a:r>
            <a:r>
              <a:rPr lang="en-US" dirty="0"/>
              <a:t>.</a:t>
            </a:r>
          </a:p>
          <a:p>
            <a:r>
              <a:rPr lang="en-US" dirty="0"/>
              <a:t>Dropping columns:</a:t>
            </a:r>
          </a:p>
          <a:p>
            <a:pPr lvl="1"/>
            <a:r>
              <a:rPr lang="en-US" dirty="0"/>
              <a:t>We can drop a column using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drop()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Need to specify the column key and set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axis</a:t>
            </a:r>
            <a:r>
              <a:rPr lang="en-US" dirty="0"/>
              <a:t> attribute to 1.</a:t>
            </a:r>
          </a:p>
          <a:p>
            <a:pPr lvl="1"/>
            <a:r>
              <a:rPr lang="en-US" dirty="0"/>
              <a:t>Setting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axis</a:t>
            </a:r>
            <a:r>
              <a:rPr lang="en-US" dirty="0"/>
              <a:t> to 0 is used to drop a row (default </a:t>
            </a:r>
            <a:r>
              <a:rPr lang="en-US" dirty="0" err="1"/>
              <a:t>behaviour</a:t>
            </a:r>
            <a:r>
              <a:rPr lang="en-US" dirty="0"/>
              <a:t>).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0502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102815-F76B-E750-E696-4157F0E74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3333" r="19999" b="36667"/>
          <a:stretch/>
        </p:blipFill>
        <p:spPr>
          <a:xfrm>
            <a:off x="76200" y="1303421"/>
            <a:ext cx="8991600" cy="4259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Manipulating Columns in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48684" y="5715000"/>
            <a:ext cx="1246631" cy="408432"/>
            <a:chOff x="1129283" y="1510283"/>
            <a:chExt cx="1246631" cy="408432"/>
          </a:xfrm>
        </p:grpSpPr>
        <p:sp>
          <p:nvSpPr>
            <p:cNvPr id="7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14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527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94409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9 – IoT Data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17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Architecture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provides a set of functions and tools that allow the </a:t>
            </a:r>
            <a:r>
              <a:rPr lang="en-US" u="sng" dirty="0"/>
              <a:t>representation and manipulation of a </a:t>
            </a:r>
            <a:r>
              <a:rPr lang="en-US" b="1" u="sng" dirty="0"/>
              <a:t>Figure</a:t>
            </a:r>
            <a:r>
              <a:rPr lang="en-US" dirty="0"/>
              <a:t> (the main object) and its </a:t>
            </a:r>
            <a:r>
              <a:rPr lang="en-US" u="sng" dirty="0"/>
              <a:t>associated internal objects</a:t>
            </a:r>
            <a:r>
              <a:rPr lang="en-US" dirty="0"/>
              <a:t>.</a:t>
            </a:r>
          </a:p>
          <a:p>
            <a:r>
              <a:rPr lang="en-US" dirty="0"/>
              <a:t>Other than graphics, </a:t>
            </a:r>
            <a:r>
              <a:rPr lang="en-US" dirty="0" err="1"/>
              <a:t>Matplotlib</a:t>
            </a:r>
            <a:r>
              <a:rPr lang="en-US" dirty="0"/>
              <a:t> also handles the </a:t>
            </a:r>
            <a:r>
              <a:rPr lang="en-US" u="sng" dirty="0"/>
              <a:t>events</a:t>
            </a:r>
            <a:r>
              <a:rPr lang="en-US" dirty="0"/>
              <a:t> and </a:t>
            </a:r>
            <a:r>
              <a:rPr lang="en-US" u="sng" dirty="0"/>
              <a:t>graphics animation</a:t>
            </a:r>
            <a:r>
              <a:rPr lang="en-US" dirty="0"/>
              <a:t>.</a:t>
            </a:r>
          </a:p>
          <a:p>
            <a:r>
              <a:rPr lang="en-US" dirty="0"/>
              <a:t>Thus, </a:t>
            </a:r>
            <a:r>
              <a:rPr lang="en-US" dirty="0" err="1"/>
              <a:t>Matplotlib</a:t>
            </a:r>
            <a:r>
              <a:rPr lang="en-US" dirty="0"/>
              <a:t> can produce interactive charts that can respond to events triggered by keyboard or mouse movement.</a:t>
            </a:r>
          </a:p>
          <a:p>
            <a:r>
              <a:rPr lang="en-US" dirty="0"/>
              <a:t>The architecture of </a:t>
            </a:r>
            <a:r>
              <a:rPr lang="en-US" dirty="0" err="1"/>
              <a:t>Matplotlib</a:t>
            </a:r>
            <a:r>
              <a:rPr lang="en-US" dirty="0"/>
              <a:t> is structured into three layers with unidirectional communication:</a:t>
            </a:r>
          </a:p>
          <a:p>
            <a:pPr lvl="1"/>
            <a:r>
              <a:rPr lang="en-US" dirty="0"/>
              <a:t>Each layer can communicate with the underlying layer only.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768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713587-E0D1-1F1D-8216-8F814CBD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56" y="1926867"/>
            <a:ext cx="7725287" cy="43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Roadmap for IS4151/IS5451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2134534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457200" y="1106269"/>
            <a:ext cx="28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Microcontroller</a:t>
            </a:r>
          </a:p>
          <a:p>
            <a:r>
              <a:rPr lang="en-US" dirty="0"/>
              <a:t>Android Wear</a:t>
            </a:r>
            <a:endParaRPr lang="en-SG" dirty="0"/>
          </a:p>
        </p:txBody>
      </p:sp>
      <p:sp>
        <p:nvSpPr>
          <p:cNvPr id="9" name="Right Brace 8"/>
          <p:cNvSpPr/>
          <p:nvPr/>
        </p:nvSpPr>
        <p:spPr>
          <a:xfrm rot="16200000">
            <a:off x="4649135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3505200" y="1106269"/>
            <a:ext cx="237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Computer</a:t>
            </a:r>
          </a:p>
          <a:p>
            <a:r>
              <a:rPr lang="en-US" dirty="0"/>
              <a:t>Android App</a:t>
            </a:r>
            <a:endParaRPr lang="en-SG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6496986" y="229981"/>
            <a:ext cx="264829" cy="274320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5900220" y="111587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IoT</a:t>
            </a:r>
            <a:r>
              <a:rPr lang="en-SG" dirty="0"/>
              <a:t> Backend Integration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63CBC7-2759-484A-ADC5-C14A044779D9}"/>
              </a:ext>
            </a:extLst>
          </p:cNvPr>
          <p:cNvCxnSpPr>
            <a:cxnSpLocks/>
          </p:cNvCxnSpPr>
          <p:nvPr/>
        </p:nvCxnSpPr>
        <p:spPr>
          <a:xfrm>
            <a:off x="457200" y="1447723"/>
            <a:ext cx="28819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D40C9-D549-4148-9020-0B1673C94C98}"/>
              </a:ext>
            </a:extLst>
          </p:cNvPr>
          <p:cNvCxnSpPr>
            <a:cxnSpLocks/>
          </p:cNvCxnSpPr>
          <p:nvPr/>
        </p:nvCxnSpPr>
        <p:spPr>
          <a:xfrm>
            <a:off x="3518857" y="1447800"/>
            <a:ext cx="228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 flipV="1">
            <a:off x="7125764" y="4318057"/>
            <a:ext cx="228600" cy="1586347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6716483" y="518870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>
                <a:solidFill>
                  <a:srgbClr val="FF0000"/>
                </a:solidFill>
              </a:rPr>
              <a:t>AI &amp; ML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2061"/>
          <a:stretch/>
        </p:blipFill>
        <p:spPr bwMode="auto">
          <a:xfrm>
            <a:off x="46070" y="71437"/>
            <a:ext cx="25193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4">
            <a:extLst>
              <a:ext uri="{FF2B5EF4-FFF2-40B4-BE49-F238E27FC236}">
                <a16:creationId xmlns:a16="http://schemas.microsoft.com/office/drawing/2014/main" id="{60BC7A2A-2F87-49B3-84E5-D0F35CB7584B}"/>
              </a:ext>
            </a:extLst>
          </p:cNvPr>
          <p:cNvSpPr/>
          <p:nvPr/>
        </p:nvSpPr>
        <p:spPr>
          <a:xfrm rot="12985545">
            <a:off x="7586376" y="5501163"/>
            <a:ext cx="718012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10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Architecture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047134"/>
            <a:ext cx="8229600" cy="3109825"/>
          </a:xfrm>
        </p:spPr>
        <p:txBody>
          <a:bodyPr/>
          <a:lstStyle/>
          <a:p>
            <a:r>
              <a:rPr lang="en-US" b="1" dirty="0"/>
              <a:t>Scripting layer</a:t>
            </a:r>
            <a:r>
              <a:rPr lang="en-US" dirty="0"/>
              <a:t> – Consists of the </a:t>
            </a:r>
            <a:r>
              <a:rPr lang="en-US" b="1" dirty="0" err="1"/>
              <a:t>pyplot</a:t>
            </a:r>
            <a:r>
              <a:rPr lang="en-US" dirty="0"/>
              <a:t> interface for actual data calculation, analysis and </a:t>
            </a:r>
            <a:r>
              <a:rPr lang="en-US" dirty="0" err="1"/>
              <a:t>visualisation</a:t>
            </a:r>
            <a:r>
              <a:rPr lang="en-US" dirty="0"/>
              <a:t>.</a:t>
            </a:r>
          </a:p>
          <a:p>
            <a:r>
              <a:rPr lang="en-US" b="1" dirty="0"/>
              <a:t>Artist layer</a:t>
            </a:r>
            <a:r>
              <a:rPr lang="en-US" dirty="0"/>
              <a:t> – An intermediate layer representing all the elements that make up a chart, e.g., title, axis, labels, markers, etc.</a:t>
            </a:r>
            <a:endParaRPr lang="en-US" b="1" dirty="0"/>
          </a:p>
          <a:p>
            <a:r>
              <a:rPr lang="en-US" b="1" dirty="0"/>
              <a:t>Backend layer</a:t>
            </a:r>
            <a:r>
              <a:rPr lang="en-US" dirty="0"/>
              <a:t> – Matplotlib API and a set of classes to represent the graphic elements.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1233055"/>
            <a:ext cx="21907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1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Architecture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5186" t="22998" r="28703" b="29243"/>
          <a:stretch/>
        </p:blipFill>
        <p:spPr>
          <a:xfrm>
            <a:off x="1752600" y="1295400"/>
            <a:ext cx="5638800" cy="4192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4223" y="5574268"/>
            <a:ext cx="613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three main artist objects in the hierarchy of the Artist layer.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2742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Architecture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7037" t="41113" r="15741" b="22655"/>
          <a:stretch/>
        </p:blipFill>
        <p:spPr>
          <a:xfrm>
            <a:off x="381000" y="1345909"/>
            <a:ext cx="8361888" cy="36070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5410200"/>
            <a:ext cx="818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Each instance of a chart corresponds to an instance of Artist structured in a hierarchy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7070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pyplot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pyplot</a:t>
            </a:r>
            <a:r>
              <a:rPr lang="en-US" dirty="0"/>
              <a:t> module is a collection of command-style functions that allow the data analyst to operate or make changes to the Figure.</a:t>
            </a:r>
          </a:p>
          <a:p>
            <a:pPr lvl="1"/>
            <a:r>
              <a:rPr lang="en-US" dirty="0"/>
              <a:t>E.g., Create a new Figure.</a:t>
            </a:r>
          </a:p>
          <a:p>
            <a:r>
              <a:rPr lang="en-US" dirty="0"/>
              <a:t>A simple interactive chart can be created using the </a:t>
            </a:r>
            <a:r>
              <a:rPr lang="en-US" dirty="0" err="1"/>
              <a:t>pyplot</a:t>
            </a:r>
            <a:r>
              <a:rPr lang="en-US" dirty="0"/>
              <a:t> object’s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plot()</a:t>
            </a:r>
            <a:r>
              <a:rPr lang="en-US" dirty="0"/>
              <a:t> function.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plot()</a:t>
            </a:r>
            <a:r>
              <a:rPr lang="en-US" dirty="0"/>
              <a:t> function uses a default              configuration that does not have                                title, axis label, legend, etc.</a:t>
            </a:r>
            <a:endParaRPr lang="en-S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1715" t="32296" r="55485" b="18740"/>
          <a:stretch/>
        </p:blipFill>
        <p:spPr>
          <a:xfrm>
            <a:off x="5638800" y="3429000"/>
            <a:ext cx="3352800" cy="28139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A0972C-D354-79FD-8CDE-007A80D806F6}"/>
              </a:ext>
            </a:extLst>
          </p:cNvPr>
          <p:cNvGrpSpPr/>
          <p:nvPr/>
        </p:nvGrpSpPr>
        <p:grpSpPr>
          <a:xfrm>
            <a:off x="4648200" y="5834525"/>
            <a:ext cx="1246631" cy="408432"/>
            <a:chOff x="1129283" y="1510283"/>
            <a:chExt cx="1246631" cy="408432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2A613B08-2FE9-8A3F-F544-C8DE796E2D1E}"/>
                </a:ext>
              </a:extLst>
            </p:cNvPr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47B3F80A-1234-BA12-7EC1-4BFE9B18FCFD}"/>
                </a:ext>
              </a:extLst>
            </p:cNvPr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906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pyplot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default configuration can be changed to obtain the desired chart.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785580-A688-411F-0379-267639792A6A}"/>
              </a:ext>
            </a:extLst>
          </p:cNvPr>
          <p:cNvGrpSpPr/>
          <p:nvPr/>
        </p:nvGrpSpPr>
        <p:grpSpPr>
          <a:xfrm>
            <a:off x="1970532" y="5867625"/>
            <a:ext cx="1246631" cy="408432"/>
            <a:chOff x="1129283" y="1510283"/>
            <a:chExt cx="1246631" cy="408432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E3E5E99A-7076-3694-378D-C1A16CDCA214}"/>
                </a:ext>
              </a:extLst>
            </p:cNvPr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1480A36-754B-F0A1-C524-1F3B0096CE50}"/>
                </a:ext>
              </a:extLst>
            </p:cNvPr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</a:t>
              </a: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16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80AE7-7937-FD77-40C7-DA97794BE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0" t="23333" r="30833" b="21851"/>
          <a:stretch/>
        </p:blipFill>
        <p:spPr>
          <a:xfrm>
            <a:off x="3352800" y="1752600"/>
            <a:ext cx="5363858" cy="45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13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Line Plot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create a simple line plot from data in a Pandas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</a:t>
            </a:r>
            <a:r>
              <a:rPr lang="en-US" dirty="0"/>
              <a:t>, we can use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DataFrame.plot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, which relies on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matplotlib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By default, you will get a line plot.</a:t>
            </a:r>
          </a:p>
          <a:p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7699875" y="2895600"/>
            <a:ext cx="1246631" cy="408432"/>
            <a:chOff x="1129283" y="1510283"/>
            <a:chExt cx="1246631" cy="408432"/>
          </a:xfrm>
        </p:grpSpPr>
        <p:sp>
          <p:nvSpPr>
            <p:cNvPr id="9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17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2DBD632-CAE9-2EF1-7C81-136DFF2FB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31667" b="36667"/>
          <a:stretch/>
        </p:blipFill>
        <p:spPr>
          <a:xfrm>
            <a:off x="46655" y="2932312"/>
            <a:ext cx="5256904" cy="33008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C4B613-5FD7-263A-7839-91D861310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3" t="33454" r="40000" b="39629"/>
          <a:stretch/>
        </p:blipFill>
        <p:spPr>
          <a:xfrm>
            <a:off x="5411430" y="3962400"/>
            <a:ext cx="3626825" cy="22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89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Line Plot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customise</a:t>
            </a:r>
            <a:r>
              <a:rPr lang="en-US" dirty="0"/>
              <a:t> the line plot, we need to use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matplotlib</a:t>
            </a:r>
            <a:r>
              <a:rPr lang="en-US" dirty="0"/>
              <a:t> directly: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30669" y="2086945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18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D2BC9C5-D9D7-F996-2984-F2BD9477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23333" r="18633" b="18889"/>
          <a:stretch/>
        </p:blipFill>
        <p:spPr>
          <a:xfrm>
            <a:off x="159791" y="2086945"/>
            <a:ext cx="6241009" cy="422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8090D-3ADF-3C8B-5040-20F32D651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6" t="50000" r="36667" b="20370"/>
          <a:stretch/>
        </p:blipFill>
        <p:spPr>
          <a:xfrm>
            <a:off x="5036591" y="2971938"/>
            <a:ext cx="4031209" cy="24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Bar Plot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To create a bar plot, we need to set the </a:t>
            </a:r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kind</a:t>
            </a:r>
            <a:r>
              <a:rPr lang="en-SG" dirty="0"/>
              <a:t> attribute in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DataFrame.plot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to “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bar</a:t>
            </a:r>
            <a:r>
              <a:rPr lang="en-US" dirty="0"/>
              <a:t>”.</a:t>
            </a:r>
          </a:p>
          <a:p>
            <a:r>
              <a:rPr lang="en-US" dirty="0"/>
              <a:t>By default, the index of the </a:t>
            </a:r>
            <a:r>
              <a:rPr lang="en-US" dirty="0" err="1"/>
              <a:t>DataFrame</a:t>
            </a:r>
            <a:r>
              <a:rPr lang="en-US" dirty="0"/>
              <a:t> is a zero-based number and thus </a:t>
            </a:r>
            <a:r>
              <a:rPr lang="en-SG" dirty="0"/>
              <a:t>x-axis are the numbers 0 to 4.</a:t>
            </a:r>
          </a:p>
          <a:p>
            <a:r>
              <a:rPr lang="en-US" dirty="0"/>
              <a:t>We can change the index of the </a:t>
            </a:r>
            <a:r>
              <a:rPr lang="en-US" dirty="0" err="1"/>
              <a:t>DataFrame</a:t>
            </a:r>
            <a:r>
              <a:rPr lang="en-US" dirty="0"/>
              <a:t> to the Name column and replot the bar plot.</a:t>
            </a:r>
          </a:p>
          <a:p>
            <a:r>
              <a:rPr lang="en-US" dirty="0"/>
              <a:t>See the sample script in </a:t>
            </a:r>
            <a:r>
              <a:rPr lang="en-US" dirty="0">
                <a:solidFill>
                  <a:srgbClr val="0000FF"/>
                </a:solidFill>
              </a:rPr>
              <a:t>src19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8C637-ECB3-B542-AE44-870E4003F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6296" r="55833" b="52963"/>
          <a:stretch/>
        </p:blipFill>
        <p:spPr>
          <a:xfrm>
            <a:off x="3460708" y="4419600"/>
            <a:ext cx="1492292" cy="1899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A2B027-FACB-B6A3-8572-8A9FCAA76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3" t="55502" r="40460" b="15926"/>
          <a:stretch/>
        </p:blipFill>
        <p:spPr>
          <a:xfrm>
            <a:off x="5105400" y="3673930"/>
            <a:ext cx="3962400" cy="26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17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Box Plot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box plot can be created using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DataFrame.boxplot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and specifying the required column, in this case, “Grade”.</a:t>
            </a:r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7255663" y="5901563"/>
            <a:ext cx="1246631" cy="408432"/>
            <a:chOff x="1129283" y="1510283"/>
            <a:chExt cx="1246631" cy="408432"/>
          </a:xfrm>
        </p:grpSpPr>
        <p:sp>
          <p:nvSpPr>
            <p:cNvPr id="7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20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1C611-9DF8-3D30-8F8E-AFC849BA0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30833" b="27778"/>
          <a:stretch/>
        </p:blipFill>
        <p:spPr>
          <a:xfrm>
            <a:off x="1987087" y="2438400"/>
            <a:ext cx="5162127" cy="3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9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Box Plot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02910"/>
          </a:xfrm>
        </p:spPr>
        <p:txBody>
          <a:bodyPr>
            <a:normAutofit/>
          </a:bodyPr>
          <a:lstStyle/>
          <a:p>
            <a:r>
              <a:rPr lang="en-SG" dirty="0"/>
              <a:t>A box plot is a method for graphically depicting groups of numerical data through their quartiles:</a:t>
            </a:r>
          </a:p>
          <a:p>
            <a:pPr lvl="1"/>
            <a:r>
              <a:rPr lang="en-SG" dirty="0"/>
              <a:t>The box extends from the Q1 to Q3 quartile values of the data, with a line at the median (Q2). </a:t>
            </a:r>
          </a:p>
          <a:p>
            <a:pPr lvl="1"/>
            <a:r>
              <a:rPr lang="en-SG" dirty="0"/>
              <a:t>The whiskers extend from the edges of box to show the range of the data. </a:t>
            </a:r>
          </a:p>
          <a:p>
            <a:pPr lvl="1"/>
            <a:r>
              <a:rPr lang="en-SG" dirty="0"/>
              <a:t>The position of the whiskers can represent several values:</a:t>
            </a:r>
          </a:p>
          <a:p>
            <a:pPr lvl="2"/>
            <a:r>
              <a:rPr lang="en-US" dirty="0"/>
              <a:t>If </a:t>
            </a:r>
            <a:r>
              <a:rPr lang="en-US" u="sng" dirty="0"/>
              <a:t>there is no outlier</a:t>
            </a:r>
            <a:r>
              <a:rPr lang="en-US" dirty="0"/>
              <a:t>, the whiskers show the minimum and maximum values of the data.</a:t>
            </a:r>
            <a:endParaRPr lang="en-SG" dirty="0"/>
          </a:p>
          <a:p>
            <a:pPr lvl="2"/>
            <a:r>
              <a:rPr lang="en-US" dirty="0"/>
              <a:t>If </a:t>
            </a:r>
            <a:r>
              <a:rPr lang="en-US" u="sng" dirty="0"/>
              <a:t>there are outliers</a:t>
            </a:r>
            <a:r>
              <a:rPr lang="en-US" dirty="0"/>
              <a:t>,  the whiskers show t</a:t>
            </a:r>
            <a:r>
              <a:rPr lang="en-SG" dirty="0"/>
              <a:t>he:</a:t>
            </a:r>
          </a:p>
          <a:p>
            <a:pPr lvl="3"/>
            <a:r>
              <a:rPr lang="en-SG" dirty="0"/>
              <a:t>Lowest datum still within 1.5 IQR of the lower quartile.</a:t>
            </a:r>
          </a:p>
          <a:p>
            <a:pPr lvl="3"/>
            <a:r>
              <a:rPr lang="en-SG" dirty="0"/>
              <a:t>Highest datum still within 1.5 IQR of the upper quartile.</a:t>
            </a:r>
          </a:p>
          <a:p>
            <a:pPr lvl="3"/>
            <a:r>
              <a:rPr lang="en-SG" dirty="0"/>
              <a:t>IQR = Q3 – Q1.</a:t>
            </a:r>
          </a:p>
          <a:p>
            <a:pPr lvl="3"/>
            <a:r>
              <a:rPr lang="en-SG" dirty="0"/>
              <a:t>Outlier points are those past the end of the whiskers.</a:t>
            </a:r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5397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94409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/>
              <a:t>More About Machine Learning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9 – IoT Data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4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Box Plot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3298" y="5943600"/>
            <a:ext cx="923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this example, the whiskers shows the minimum and maximum values since there is no outlier.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4191000"/>
            <a:ext cx="3290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IQR =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will fall outside ±1.5 * IQR from Q1 and Q3, i.e., 50 and 122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min and max values are within this range.</a:t>
            </a:r>
            <a:endParaRPr lang="en-SG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38400" y="5428927"/>
            <a:ext cx="1246631" cy="408432"/>
            <a:chOff x="1129283" y="1510283"/>
            <a:chExt cx="1246631" cy="408432"/>
          </a:xfrm>
        </p:grpSpPr>
        <p:sp>
          <p:nvSpPr>
            <p:cNvPr id="12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20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CFAC473-35D0-0EFB-CBA8-4A68E6BDF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3" t="63334" r="40000" b="8024"/>
          <a:stretch/>
        </p:blipFill>
        <p:spPr>
          <a:xfrm>
            <a:off x="304800" y="1722559"/>
            <a:ext cx="5302931" cy="35352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7DCC5D-04F4-11F3-FFD4-ADEB6A1D1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23333" r="56667" b="44510"/>
          <a:stretch/>
        </p:blipFill>
        <p:spPr>
          <a:xfrm>
            <a:off x="7239000" y="1174101"/>
            <a:ext cx="1523749" cy="33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67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Box Plot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-70431" y="5678269"/>
            <a:ext cx="928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example, the whiskers shows </a:t>
            </a:r>
            <a:r>
              <a:rPr lang="en-SG" dirty="0"/>
              <a:t>the lowest datum still within 1.5 IQR of the lower quartile (i.e., 76), and the highest datum still within 1.5 IQR of the upper quartile (i.e., 99).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698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Adding one extra observation with a Grade of 130 will lead to an outlier</a:t>
            </a:r>
            <a:endParaRPr lang="en-SG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00" y="368653"/>
            <a:ext cx="1246631" cy="408432"/>
            <a:chOff x="1129283" y="1510283"/>
            <a:chExt cx="1246631" cy="408432"/>
          </a:xfrm>
        </p:grpSpPr>
        <p:sp>
          <p:nvSpPr>
            <p:cNvPr id="13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21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F97FB-2BD4-5512-94F6-5C1E44B0B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21852" r="55833" b="47037"/>
          <a:stretch/>
        </p:blipFill>
        <p:spPr>
          <a:xfrm>
            <a:off x="7239000" y="1219612"/>
            <a:ext cx="1676251" cy="3199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53902-EE66-4904-66E2-CDC1F3AC4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61073" r="40000" b="9999"/>
          <a:stretch/>
        </p:blipFill>
        <p:spPr>
          <a:xfrm>
            <a:off x="49763" y="1970797"/>
            <a:ext cx="5284237" cy="3439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1363" y="4161472"/>
            <a:ext cx="3912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IQR = 20.75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will fall outside ±1.5 * IQR from Q1 and Q3, i.e., 46.125 and 129.125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max value is outside this range.</a:t>
            </a:r>
            <a:endParaRPr lang="en-SG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971800" y="1588532"/>
            <a:ext cx="1588008" cy="621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61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Box Plot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create a box plot with </a:t>
            </a:r>
            <a:r>
              <a:rPr lang="en-US" dirty="0" err="1"/>
              <a:t>categorisation</a:t>
            </a:r>
            <a:r>
              <a:rPr lang="en-US" dirty="0"/>
              <a:t>, in this case by Gender.</a:t>
            </a:r>
          </a:p>
          <a:p>
            <a:r>
              <a:rPr lang="en-US" dirty="0"/>
              <a:t>We can also </a:t>
            </a:r>
            <a:r>
              <a:rPr lang="en-SG" dirty="0"/>
              <a:t>adjust the y-axis so that it runs from 0 to 100.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62800" y="5763768"/>
            <a:ext cx="1246631" cy="408432"/>
            <a:chOff x="1129283" y="1510283"/>
            <a:chExt cx="1246631" cy="408432"/>
          </a:xfrm>
        </p:grpSpPr>
        <p:sp>
          <p:nvSpPr>
            <p:cNvPr id="8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22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8C326-D125-6B02-7D65-E1B37BF8E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9" t="23334" r="31667" b="20370"/>
          <a:stretch/>
        </p:blipFill>
        <p:spPr>
          <a:xfrm>
            <a:off x="2428875" y="2534286"/>
            <a:ext cx="4286250" cy="37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1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Box Plot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704" t="6529" r="53704" b="32536"/>
          <a:stretch/>
        </p:blipFill>
        <p:spPr>
          <a:xfrm>
            <a:off x="44576" y="1608962"/>
            <a:ext cx="4603624" cy="3702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57" t="10922" r="52343" b="29164"/>
          <a:stretch/>
        </p:blipFill>
        <p:spPr>
          <a:xfrm>
            <a:off x="4641215" y="1705361"/>
            <a:ext cx="4502785" cy="3628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0431" y="5638800"/>
            <a:ext cx="928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Box plots with </a:t>
            </a:r>
            <a:r>
              <a:rPr lang="en-US" dirty="0" err="1"/>
              <a:t>categorisation</a:t>
            </a:r>
            <a:r>
              <a:rPr lang="en-US" dirty="0"/>
              <a:t> showing. The one on the right has the y-axis limit set to 0-100.</a:t>
            </a:r>
            <a:endParaRPr lang="en-SG" dirty="0"/>
          </a:p>
        </p:txBody>
      </p:sp>
      <p:grpSp>
        <p:nvGrpSpPr>
          <p:cNvPr id="9" name="Group 8"/>
          <p:cNvGrpSpPr/>
          <p:nvPr/>
        </p:nvGrpSpPr>
        <p:grpSpPr>
          <a:xfrm>
            <a:off x="4024884" y="1372365"/>
            <a:ext cx="1246631" cy="408432"/>
            <a:chOff x="1129283" y="1510283"/>
            <a:chExt cx="1246631" cy="408432"/>
          </a:xfrm>
        </p:grpSpPr>
        <p:sp>
          <p:nvSpPr>
            <p:cNvPr id="10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22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454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Histogram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histogram can be created using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DataFrame.hist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</a:t>
            </a:r>
          </a:p>
          <a:p>
            <a:r>
              <a:rPr lang="en-US" dirty="0"/>
              <a:t>By default, the histograms for </a:t>
            </a:r>
            <a:r>
              <a:rPr lang="en-SG" dirty="0"/>
              <a:t>the columns with numeric values will be generated.</a:t>
            </a:r>
            <a:endParaRPr lang="en-US" dirty="0"/>
          </a:p>
          <a:p>
            <a:r>
              <a:rPr lang="en-US" dirty="0"/>
              <a:t>To generate a histogram for a particular column, you can specify the name of the required column in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US" dirty="0"/>
              <a:t> attribute, e.g.,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df.hist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(column='hours')</a:t>
            </a:r>
            <a:r>
              <a:rPr lang="en-SG" dirty="0"/>
              <a:t>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53969" y="5906838"/>
            <a:ext cx="1246631" cy="408432"/>
            <a:chOff x="1129283" y="1510283"/>
            <a:chExt cx="1246631" cy="408432"/>
          </a:xfrm>
        </p:grpSpPr>
        <p:sp>
          <p:nvSpPr>
            <p:cNvPr id="9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23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DD532-E75B-0691-E0CF-4B66C124E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44167" b="36963"/>
          <a:stretch/>
        </p:blipFill>
        <p:spPr>
          <a:xfrm>
            <a:off x="457200" y="3793203"/>
            <a:ext cx="2667000" cy="2552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043520-21B4-5408-5C1B-285D5A36C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3" t="53316" r="40000" b="16902"/>
          <a:stretch/>
        </p:blipFill>
        <p:spPr>
          <a:xfrm>
            <a:off x="5029200" y="3813037"/>
            <a:ext cx="3657600" cy="24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0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Histogram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also generated histogram for a numerical column grouped by another column, typically a categorical column, using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/>
              <a:t> attribute.</a:t>
            </a:r>
          </a:p>
          <a:p>
            <a:r>
              <a:rPr lang="en-US" dirty="0"/>
              <a:t>See </a:t>
            </a:r>
            <a:r>
              <a:rPr lang="en-US" dirty="0">
                <a:solidFill>
                  <a:srgbClr val="0000FF"/>
                </a:solidFill>
              </a:rPr>
              <a:t>src23</a:t>
            </a:r>
            <a:r>
              <a:rPr lang="en-US" dirty="0"/>
              <a:t> for a sample script grouped by “gender”.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00" t="9816" r="54313" b="34814"/>
          <a:stretch/>
        </p:blipFill>
        <p:spPr>
          <a:xfrm>
            <a:off x="2362200" y="2992000"/>
            <a:ext cx="4419600" cy="33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40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Pie Chart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pie chart can be created using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pyplot.pie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r>
              <a:rPr lang="en-US" dirty="0" err="1"/>
              <a:t>Customisations</a:t>
            </a:r>
            <a:r>
              <a:rPr lang="en-US" dirty="0"/>
              <a:t> can be made to the pie chart to make it more meaningful.</a:t>
            </a:r>
            <a:endParaRPr lang="en-SG" dirty="0"/>
          </a:p>
        </p:txBody>
      </p:sp>
      <p:grpSp>
        <p:nvGrpSpPr>
          <p:cNvPr id="9" name="Group 8"/>
          <p:cNvGrpSpPr/>
          <p:nvPr/>
        </p:nvGrpSpPr>
        <p:grpSpPr>
          <a:xfrm>
            <a:off x="7178327" y="5732292"/>
            <a:ext cx="1246631" cy="408432"/>
            <a:chOff x="1129283" y="1510283"/>
            <a:chExt cx="1246631" cy="408432"/>
          </a:xfrm>
        </p:grpSpPr>
        <p:sp>
          <p:nvSpPr>
            <p:cNvPr id="10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24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6D5E9B6-43B0-B1F0-1D93-F6E981FAA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23333" r="14167" b="38149"/>
          <a:stretch/>
        </p:blipFill>
        <p:spPr>
          <a:xfrm>
            <a:off x="155448" y="4038600"/>
            <a:ext cx="5439508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002" t="23735" r="39224" b="28117"/>
          <a:stretch/>
        </p:blipFill>
        <p:spPr>
          <a:xfrm>
            <a:off x="5698946" y="2170389"/>
            <a:ext cx="3368854" cy="27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86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Scatter Plot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scatter plot can be created using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pyplot.scatter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3948684" y="5848223"/>
            <a:ext cx="1246631" cy="408432"/>
            <a:chOff x="1129283" y="1510283"/>
            <a:chExt cx="1246631" cy="408432"/>
          </a:xfrm>
        </p:grpSpPr>
        <p:sp>
          <p:nvSpPr>
            <p:cNvPr id="9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25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54AF382-2173-61FE-3258-BB242861E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9" t="23333" r="45083" b="48519"/>
          <a:stretch/>
        </p:blipFill>
        <p:spPr>
          <a:xfrm>
            <a:off x="76200" y="2103346"/>
            <a:ext cx="4800600" cy="3474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91DACD-EE72-F702-2CB8-9C6DF12FE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3" t="24815" r="25000" b="9067"/>
          <a:stretch/>
        </p:blipFill>
        <p:spPr>
          <a:xfrm>
            <a:off x="4929492" y="1905000"/>
            <a:ext cx="4092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5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Scatter Plots of the Iris Flower Dataset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This dataset set contains data from three different species of iris (Iris silky, </a:t>
            </a:r>
            <a:r>
              <a:rPr lang="en-US" dirty="0" err="1"/>
              <a:t>virginica</a:t>
            </a:r>
            <a:r>
              <a:rPr lang="en-US" dirty="0"/>
              <a:t> Iris and Iris versicolor).</a:t>
            </a:r>
          </a:p>
          <a:p>
            <a:r>
              <a:rPr lang="en-US" dirty="0"/>
              <a:t>The variables include the length and width of the sepals, and the length and width of the petals.</a:t>
            </a:r>
          </a:p>
          <a:p>
            <a:r>
              <a:rPr lang="en-US" dirty="0"/>
              <a:t>This dataset is widely used for classification problems.</a:t>
            </a:r>
          </a:p>
          <a:p>
            <a:r>
              <a:rPr lang="en-US" dirty="0"/>
              <a:t>150 observations with 4 independent                 attributes and one target attribute.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7114" t="24997" r="29500" b="18746"/>
          <a:stretch/>
        </p:blipFill>
        <p:spPr>
          <a:xfrm>
            <a:off x="6248400" y="3585644"/>
            <a:ext cx="2819400" cy="26710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7800" y="5916233"/>
            <a:ext cx="1246631" cy="408432"/>
            <a:chOff x="1129283" y="1510283"/>
            <a:chExt cx="1246631" cy="408432"/>
          </a:xfrm>
        </p:grpSpPr>
        <p:sp>
          <p:nvSpPr>
            <p:cNvPr id="11" name="object 4"/>
            <p:cNvSpPr/>
            <p:nvPr/>
          </p:nvSpPr>
          <p:spPr>
            <a:xfrm>
              <a:off x="1129283" y="1510283"/>
              <a:ext cx="1246631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/>
            <p:cNvSpPr txBox="1"/>
            <p:nvPr/>
          </p:nvSpPr>
          <p:spPr>
            <a:xfrm>
              <a:off x="1268349" y="1572513"/>
              <a:ext cx="96901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src</a:t>
              </a:r>
              <a:r>
                <a:rPr lang="en-US" sz="1600" spc="-15" dirty="0">
                  <a:solidFill>
                    <a:srgbClr val="0000FF"/>
                  </a:solidFill>
                  <a:latin typeface="Gill Sans MT"/>
                  <a:cs typeface="Gill Sans MT"/>
                </a:rPr>
                <a:t>26</a:t>
              </a:r>
              <a:endParaRPr sz="1600" dirty="0">
                <a:latin typeface="Gill Sans MT"/>
                <a:cs typeface="Gill Sans M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8272" t="19003" r="43391" b="58767"/>
          <a:stretch/>
        </p:blipFill>
        <p:spPr>
          <a:xfrm>
            <a:off x="763524" y="4343400"/>
            <a:ext cx="4418076" cy="19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66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– Scatter Plots of the Iris Flower Dataset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Which variables are better for predicting iris species?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src27</a:t>
            </a:r>
            <a:r>
              <a:rPr lang="en-US" dirty="0"/>
              <a:t> – Scatterplot of sepal sizes.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src28</a:t>
            </a:r>
            <a:r>
              <a:rPr lang="en-US" dirty="0"/>
              <a:t> – Scatterplot of petal sizes.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02A9C-8EBE-4B35-2EC2-A46BA6AC1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46297" r="40833" b="23333"/>
          <a:stretch/>
        </p:blipFill>
        <p:spPr>
          <a:xfrm>
            <a:off x="121256" y="2895600"/>
            <a:ext cx="4419109" cy="3123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F1687-646C-D6EF-2487-7AB11CF3F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43" t="50000" r="40833" b="18889"/>
          <a:stretch/>
        </p:blipFill>
        <p:spPr>
          <a:xfrm>
            <a:off x="4617056" y="2895600"/>
            <a:ext cx="4374544" cy="31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7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Machine Learning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Recall that machine learning employs statistical and mathematical techniques to build a model based on sample data</a:t>
            </a:r>
          </a:p>
          <a:p>
            <a:r>
              <a:rPr lang="en-US" dirty="0"/>
              <a:t>The objective is to identify </a:t>
            </a:r>
            <a:r>
              <a:rPr lang="en-US" u="sng" dirty="0"/>
              <a:t>patterns</a:t>
            </a:r>
            <a:r>
              <a:rPr lang="en-US" dirty="0"/>
              <a:t> among variables in the data, i.e., data mining:</a:t>
            </a:r>
          </a:p>
          <a:p>
            <a:pPr lvl="1"/>
            <a:r>
              <a:rPr lang="en-US" dirty="0"/>
              <a:t>Data mining involves three main patterns:</a:t>
            </a:r>
          </a:p>
        </p:txBody>
      </p:sp>
      <p:sp>
        <p:nvSpPr>
          <p:cNvPr id="6" name="Oval 5"/>
          <p:cNvSpPr/>
          <p:nvPr/>
        </p:nvSpPr>
        <p:spPr>
          <a:xfrm>
            <a:off x="612648" y="3794876"/>
            <a:ext cx="8074152" cy="2470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/>
          <p:cNvSpPr/>
          <p:nvPr/>
        </p:nvSpPr>
        <p:spPr>
          <a:xfrm>
            <a:off x="1697000" y="3925686"/>
            <a:ext cx="3332200" cy="15849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1842448" y="4293020"/>
            <a:ext cx="1440976" cy="9671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3373272" y="4295214"/>
            <a:ext cx="1440976" cy="9671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708194" y="4676008"/>
            <a:ext cx="1255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Data Mining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936" y="3988225"/>
            <a:ext cx="130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Prediction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2448" y="459190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3538489" y="4591906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  <a:endParaRPr lang="en-SG" dirty="0"/>
          </a:p>
        </p:txBody>
      </p:sp>
      <p:sp>
        <p:nvSpPr>
          <p:cNvPr id="15" name="Oval 14"/>
          <p:cNvSpPr/>
          <p:nvPr/>
        </p:nvSpPr>
        <p:spPr>
          <a:xfrm>
            <a:off x="4495800" y="4996205"/>
            <a:ext cx="2057937" cy="118912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Association</a:t>
            </a:r>
            <a:endParaRPr lang="en-SG" b="1" dirty="0"/>
          </a:p>
        </p:txBody>
      </p:sp>
      <p:sp>
        <p:nvSpPr>
          <p:cNvPr id="16" name="Oval 15"/>
          <p:cNvSpPr/>
          <p:nvPr/>
        </p:nvSpPr>
        <p:spPr>
          <a:xfrm>
            <a:off x="5998281" y="4299881"/>
            <a:ext cx="2426304" cy="99521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Segmentation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616778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Integrating </a:t>
            </a:r>
            <a:r>
              <a:rPr lang="en-US" dirty="0" err="1"/>
              <a:t>Matplotlib</a:t>
            </a:r>
            <a:r>
              <a:rPr lang="en-US" dirty="0"/>
              <a:t> into an </a:t>
            </a:r>
            <a:r>
              <a:rPr lang="en-US" dirty="0" err="1"/>
              <a:t>IoT</a:t>
            </a:r>
            <a:r>
              <a:rPr lang="en-US" dirty="0"/>
              <a:t> Application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Matplotlib</a:t>
            </a:r>
            <a:r>
              <a:rPr lang="en-US" dirty="0"/>
              <a:t> to generate data </a:t>
            </a:r>
            <a:r>
              <a:rPr lang="en-US" dirty="0" err="1"/>
              <a:t>visualisations</a:t>
            </a:r>
            <a:r>
              <a:rPr lang="en-US" dirty="0"/>
              <a:t> for our </a:t>
            </a:r>
            <a:r>
              <a:rPr lang="en-US" dirty="0" err="1"/>
              <a:t>IoT</a:t>
            </a:r>
            <a:r>
              <a:rPr lang="en-US" dirty="0"/>
              <a:t> sensor data:</a:t>
            </a:r>
          </a:p>
          <a:p>
            <a:pPr lvl="1"/>
            <a:r>
              <a:rPr lang="en-US" dirty="0"/>
              <a:t>Export the </a:t>
            </a:r>
            <a:r>
              <a:rPr lang="en-US" dirty="0" err="1"/>
              <a:t>visualisations</a:t>
            </a:r>
            <a:r>
              <a:rPr lang="en-US" dirty="0"/>
              <a:t> to image files.</a:t>
            </a:r>
          </a:p>
          <a:p>
            <a:pPr lvl="1"/>
            <a:r>
              <a:rPr lang="en-US" dirty="0"/>
              <a:t>Serve the image files via a Flask web application.</a:t>
            </a:r>
          </a:p>
          <a:p>
            <a:pPr lvl="1"/>
            <a:r>
              <a:rPr lang="en-US" dirty="0"/>
              <a:t>This approach can be used to create a simple data dashboard.</a:t>
            </a:r>
          </a:p>
          <a:p>
            <a:r>
              <a:rPr lang="en-US" dirty="0"/>
              <a:t>Refer to the following sample source files:</a:t>
            </a:r>
          </a:p>
          <a:p>
            <a:pPr lvl="1"/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src29-plot.py</a:t>
            </a:r>
          </a:p>
          <a:p>
            <a:pPr lvl="1"/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src29-flask.py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48746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Integrating Matplotlib into an IoT Application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60A6FC-EAE9-6AED-6461-EF79149F4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228600" y="1371600"/>
            <a:ext cx="86868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25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/>
          </a:bodyPr>
          <a:lstStyle/>
          <a:p>
            <a:r>
              <a:rPr lang="en-US" dirty="0"/>
              <a:t>Data mining is a process that extracts useful knowledge (or patterns) from data using statistical, mathematical and artificial intelligence techniques.</a:t>
            </a:r>
          </a:p>
          <a:p>
            <a:r>
              <a:rPr lang="en-US" dirty="0"/>
              <a:t>Data mining tasks may be classified into prediction, association and segmentation.</a:t>
            </a:r>
          </a:p>
          <a:p>
            <a:r>
              <a:rPr lang="en-US" dirty="0"/>
              <a:t>Each data mining task can be implemented with various algorithms.</a:t>
            </a:r>
          </a:p>
          <a:p>
            <a:r>
              <a:rPr lang="en-US" dirty="0"/>
              <a:t>Python provides many data science libraries that can be used for IoT data analytics.</a:t>
            </a:r>
          </a:p>
          <a:p>
            <a:r>
              <a:rPr lang="en-US" dirty="0"/>
              <a:t>Data preparation helps us to pre-process the data for the subsequent analysis.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7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helps us to better understand the data and also function as a data analytics output by itself.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3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1" y="1874043"/>
            <a:ext cx="5441157" cy="3627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Learn about:</a:t>
            </a:r>
          </a:p>
          <a:p>
            <a:pPr lvl="1"/>
            <a:r>
              <a:rPr lang="en-US" dirty="0"/>
              <a:t>How to perform prediction with regression analysis.</a:t>
            </a:r>
          </a:p>
          <a:p>
            <a:pPr lvl="1"/>
            <a:r>
              <a:rPr lang="en-US" dirty="0"/>
              <a:t>How to perform prediction with classification.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5999" r="2000" b="6001"/>
          <a:stretch/>
        </p:blipFill>
        <p:spPr>
          <a:xfrm>
            <a:off x="7924801" y="52704"/>
            <a:ext cx="1143000" cy="10477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965B28-4206-FF53-C6DB-6B6AFCDCFBF5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32DD85-9BB8-3938-DB0E-84D98760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1929D2FC-C2A5-4E19-B1CC-2C5FF643C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93C1364E-3ACA-9759-AE80-DE591CB69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508200-91C9-BDF5-CE63-59BDF90638C0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11" name="AutoShape 13">
              <a:extLst>
                <a:ext uri="{FF2B5EF4-FFF2-40B4-BE49-F238E27FC236}">
                  <a16:creationId xmlns:a16="http://schemas.microsoft.com/office/drawing/2014/main" id="{517BA2C1-0F97-C42B-B76D-2CB65FA4F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34567-2A44-1F00-285D-3872B5BC787B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EFCFC457-6775-848B-CEA7-7B0669927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FCA8E008-942C-1BB0-C95D-B5633AB70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5EFA012F-FB81-AE5F-381D-58AB3B716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81C0A82D-6505-1BBE-D548-2EDD40C39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10E90136-6830-832D-1655-EE289B1F4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2FE29C64-36C7-B05A-FE79-A73578FE3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22" name="Text Box 10">
              <a:extLst>
                <a:ext uri="{FF2B5EF4-FFF2-40B4-BE49-F238E27FC236}">
                  <a16:creationId xmlns:a16="http://schemas.microsoft.com/office/drawing/2014/main" id="{A4945F97-E11F-4EDD-FD29-A38CA73A4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19B2BC-9157-9E18-E1A2-6462171EA35A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Data Mining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b="1" dirty="0"/>
              <a:t>Prediction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Forecast the outcome of future event or unknown phenomenon.</a:t>
            </a:r>
          </a:p>
          <a:p>
            <a:pPr lvl="1"/>
            <a:r>
              <a:rPr lang="en-US" dirty="0"/>
              <a:t>Intuitively, we can think of prediction as learning an </a:t>
            </a:r>
            <a:r>
              <a:rPr lang="en-US" b="1" dirty="0"/>
              <a:t>A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B</a:t>
            </a:r>
            <a:r>
              <a:rPr lang="en-US" dirty="0"/>
              <a:t> mapping, where A is the input and B is the output.</a:t>
            </a:r>
          </a:p>
          <a:p>
            <a:pPr lvl="1"/>
            <a:r>
              <a:rPr lang="en-US" b="1" dirty="0"/>
              <a:t>Classification</a:t>
            </a:r>
            <a:r>
              <a:rPr lang="en-US" dirty="0"/>
              <a:t> – Predict weather outlook:</a:t>
            </a:r>
          </a:p>
          <a:p>
            <a:pPr lvl="2"/>
            <a:r>
              <a:rPr lang="en-US" dirty="0"/>
              <a:t>A are weather data such as temperature and humidity.</a:t>
            </a:r>
          </a:p>
          <a:p>
            <a:pPr lvl="2"/>
            <a:r>
              <a:rPr lang="en-US" dirty="0"/>
              <a:t>B is a </a:t>
            </a:r>
            <a:r>
              <a:rPr lang="en-US" b="1" dirty="0"/>
              <a:t>class label</a:t>
            </a:r>
            <a:r>
              <a:rPr lang="en-US" dirty="0"/>
              <a:t> representing the weather                               outlook such as “Rain” or “No Rain”.</a:t>
            </a:r>
          </a:p>
          <a:p>
            <a:pPr marL="320040" lvl="1" indent="0">
              <a:buNone/>
            </a:pPr>
            <a:endParaRPr lang="en-US" sz="600" dirty="0"/>
          </a:p>
          <a:p>
            <a:pPr marL="320040" lvl="1" indent="0">
              <a:buNone/>
            </a:pPr>
            <a:endParaRPr lang="en-US" sz="600" dirty="0"/>
          </a:p>
          <a:p>
            <a:pPr marL="320040" lvl="1" indent="0">
              <a:buNone/>
            </a:pPr>
            <a:endParaRPr lang="en-US" sz="600" dirty="0"/>
          </a:p>
          <a:p>
            <a:pPr lvl="1"/>
            <a:r>
              <a:rPr lang="en-US" b="1" dirty="0"/>
              <a:t>Regression</a:t>
            </a:r>
            <a:r>
              <a:rPr lang="en-US" dirty="0"/>
              <a:t> – Predict rainfall:</a:t>
            </a:r>
          </a:p>
          <a:p>
            <a:pPr lvl="2"/>
            <a:r>
              <a:rPr lang="en-US" dirty="0"/>
              <a:t>A are weather data such as temperature and humidity.</a:t>
            </a:r>
          </a:p>
          <a:p>
            <a:pPr lvl="2"/>
            <a:r>
              <a:rPr lang="en-US" dirty="0"/>
              <a:t>B is a </a:t>
            </a:r>
            <a:r>
              <a:rPr lang="en-US" b="1" dirty="0"/>
              <a:t>real number</a:t>
            </a:r>
            <a:r>
              <a:rPr lang="en-US" dirty="0"/>
              <a:t> representing the amount of rainfall in millimeter.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899743" y="4114800"/>
            <a:ext cx="3118483" cy="1447800"/>
            <a:chOff x="1752600" y="3657600"/>
            <a:chExt cx="5638800" cy="26179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0" y="3780676"/>
              <a:ext cx="5345827" cy="238050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/>
            <p:cNvSpPr/>
            <p:nvPr/>
          </p:nvSpPr>
          <p:spPr>
            <a:xfrm>
              <a:off x="1752600" y="3657600"/>
              <a:ext cx="5638800" cy="26179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7699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Data Mining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9 – IoT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Segmentation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Partition a collection of things (e.g., objects, events) in a dataset into natural groupings.</a:t>
            </a:r>
          </a:p>
          <a:p>
            <a:pPr lvl="1"/>
            <a:r>
              <a:rPr lang="en-US" b="1" dirty="0"/>
              <a:t>Clustering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Create groups so that the members within each group have maximum similarity.</a:t>
            </a:r>
          </a:p>
          <a:p>
            <a:pPr lvl="2"/>
            <a:r>
              <a:rPr lang="en-US" dirty="0"/>
              <a:t>Members across groups have minimum similarity.</a:t>
            </a: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dirty="0"/>
              <a:t>Segment daily temperature data into hot day or cold day.</a:t>
            </a:r>
          </a:p>
          <a:p>
            <a:pPr lvl="3"/>
            <a:r>
              <a:rPr lang="en-US" dirty="0"/>
              <a:t>Segment customers based on                                                              their demographics and past                                                        purchase behaviors.</a:t>
            </a:r>
          </a:p>
        </p:txBody>
      </p:sp>
      <p:pic>
        <p:nvPicPr>
          <p:cNvPr id="6" name="Picture 4" descr="http://www.edmblog.com/.a/6a00d83451629b69e201901eea81db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89217"/>
            <a:ext cx="3810000" cy="1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603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4935</TotalTime>
  <Words>5237</Words>
  <Application>Microsoft Office PowerPoint</Application>
  <PresentationFormat>On-screen Show (4:3)</PresentationFormat>
  <Paragraphs>602</Paragraphs>
  <Slides>75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Bookman Old Style</vt:lpstr>
      <vt:lpstr>Calibri</vt:lpstr>
      <vt:lpstr>Consolas</vt:lpstr>
      <vt:lpstr>Gill Sans MT</vt:lpstr>
      <vt:lpstr>Times</vt:lpstr>
      <vt:lpstr>Wingdings</vt:lpstr>
      <vt:lpstr>Wingdings 3</vt:lpstr>
      <vt:lpstr>Origin</vt:lpstr>
      <vt:lpstr>IoT Data Preprocessing IS4151/IS5451 – AIoT Solutions and Development AY 2024/25 Semester 2</vt:lpstr>
      <vt:lpstr>Quick Recap…</vt:lpstr>
      <vt:lpstr>Learning Objectives</vt:lpstr>
      <vt:lpstr>Readings</vt:lpstr>
      <vt:lpstr>Technical Roadmap for IS4151/IS5451</vt:lpstr>
      <vt:lpstr>More About Machine Learning</vt:lpstr>
      <vt:lpstr>More About Machine Learning</vt:lpstr>
      <vt:lpstr>More About Data Mining</vt:lpstr>
      <vt:lpstr>More About Data Mining (cont.)</vt:lpstr>
      <vt:lpstr>More About Data Mining (cont.)</vt:lpstr>
      <vt:lpstr>More About Data Mining (cont.)</vt:lpstr>
      <vt:lpstr>More About Data Mining (cont.)</vt:lpstr>
      <vt:lpstr>Classification versus Clustering –  A Concrete Example</vt:lpstr>
      <vt:lpstr>Classification versus Clustering –  A Concrete Example (cont.)</vt:lpstr>
      <vt:lpstr>Classification versus Clustering –  A Concrete Example (cont.)</vt:lpstr>
      <vt:lpstr>Classification versus Clustering –  A Concrete Example (cont.)</vt:lpstr>
      <vt:lpstr>Classification versus Clustering –  A Concrete Example (cont.)</vt:lpstr>
      <vt:lpstr>Classification versus Clustering –  A Concrete Example (cont.)</vt:lpstr>
      <vt:lpstr>Overview of SciPy</vt:lpstr>
      <vt:lpstr>Overview of the NumPy Library</vt:lpstr>
      <vt:lpstr>Overview of the NumPy Library (cont.)</vt:lpstr>
      <vt:lpstr>Overview of the Pandas Library</vt:lpstr>
      <vt:lpstr>Overview of the Pandas Library (cont.)</vt:lpstr>
      <vt:lpstr>Overview of the Matplotlib Library</vt:lpstr>
      <vt:lpstr>Machine Learning with Scikit-Learn</vt:lpstr>
      <vt:lpstr>Data Preparation</vt:lpstr>
      <vt:lpstr>Series</vt:lpstr>
      <vt:lpstr>Creating a Series</vt:lpstr>
      <vt:lpstr>Creating a Series (cont.)</vt:lpstr>
      <vt:lpstr>Selecting Elements in a Series</vt:lpstr>
      <vt:lpstr>Selecting Elements in a Series (cont.)</vt:lpstr>
      <vt:lpstr>Basic Operations on Series</vt:lpstr>
      <vt:lpstr>Basic Operations on Series (cont.)</vt:lpstr>
      <vt:lpstr>Basic Operations on Series (cont.)</vt:lpstr>
      <vt:lpstr>DataFrame</vt:lpstr>
      <vt:lpstr>DataFrame (cont.)</vt:lpstr>
      <vt:lpstr>DataFrame (cont.)</vt:lpstr>
      <vt:lpstr>Defining a DataFrame</vt:lpstr>
      <vt:lpstr>Defining a DataFrame (cont.)</vt:lpstr>
      <vt:lpstr>Selecting Elements in a DataFrame </vt:lpstr>
      <vt:lpstr>Selecting Elements in a DataFrame (cont.) </vt:lpstr>
      <vt:lpstr>Selecting Elements in a DataFrame (cont.) </vt:lpstr>
      <vt:lpstr>Basic Operations on DataFrame</vt:lpstr>
      <vt:lpstr>Basic Operations on DataFrame (cont.)</vt:lpstr>
      <vt:lpstr>Importing Data into DataFrame</vt:lpstr>
      <vt:lpstr>Manipulating Columns in DataFrame</vt:lpstr>
      <vt:lpstr>Manipulating Columns in DataFrame (cont.)</vt:lpstr>
      <vt:lpstr>Data Visualisation</vt:lpstr>
      <vt:lpstr>Matplotlib Architecture</vt:lpstr>
      <vt:lpstr>Matplotlib Architecture (cont.)</vt:lpstr>
      <vt:lpstr>Matplotlib Architecture (cont.)</vt:lpstr>
      <vt:lpstr>Matplotlib Architecture (cont.)</vt:lpstr>
      <vt:lpstr>pyplot</vt:lpstr>
      <vt:lpstr>pyplot (cont.)</vt:lpstr>
      <vt:lpstr>Data Visualisation – Line Plot</vt:lpstr>
      <vt:lpstr>Data Visualisation – Line Plot (cont.)</vt:lpstr>
      <vt:lpstr>Data Visualisation – Bar Plot</vt:lpstr>
      <vt:lpstr>Data Visualisation – Box Plot</vt:lpstr>
      <vt:lpstr>Data Visualisation – Box Plot (cont.)</vt:lpstr>
      <vt:lpstr>Data Visualisation – Box Plot (cont.)</vt:lpstr>
      <vt:lpstr>Data Visualisation – Box Plot (cont.)</vt:lpstr>
      <vt:lpstr>Data Visualisation – Box Plot (cont.)</vt:lpstr>
      <vt:lpstr>Data Visualisation – Box Plot (cont.)</vt:lpstr>
      <vt:lpstr>Data Visualisation – Histogram</vt:lpstr>
      <vt:lpstr>Data Visualisation – Histogram (cont.)</vt:lpstr>
      <vt:lpstr>Data Visualisation – Pie Chart</vt:lpstr>
      <vt:lpstr>Data Visualisation – Scatter Plot</vt:lpstr>
      <vt:lpstr>Data Visualisation – Scatter Plots of the Iris Flower Dataset</vt:lpstr>
      <vt:lpstr>Data Visualisation – Scatter Plots of the Iris Flower Dataset (cont.)</vt:lpstr>
      <vt:lpstr>Integrating Matplotlib into an IoT Application</vt:lpstr>
      <vt:lpstr>Integrating Matplotlib into an IoT Application (cont.)</vt:lpstr>
      <vt:lpstr>Summary</vt:lpstr>
      <vt:lpstr>Summary (cont.)</vt:lpstr>
      <vt:lpstr>Q&amp;A</vt:lpstr>
      <vt:lpstr>Next Lecture…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 Wee Kek</dc:creator>
  <cp:lastModifiedBy>Wee Kek Tan</cp:lastModifiedBy>
  <cp:revision>876</cp:revision>
  <dcterms:created xsi:type="dcterms:W3CDTF">2013-01-03T15:14:11Z</dcterms:created>
  <dcterms:modified xsi:type="dcterms:W3CDTF">2025-03-18T02:14:48Z</dcterms:modified>
</cp:coreProperties>
</file>